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27"/>
  </p:notesMasterIdLst>
  <p:sldIdLst>
    <p:sldId id="256" r:id="rId3"/>
    <p:sldId id="259" r:id="rId4"/>
    <p:sldId id="261" r:id="rId5"/>
    <p:sldId id="262" r:id="rId6"/>
    <p:sldId id="264" r:id="rId7"/>
    <p:sldId id="263" r:id="rId8"/>
    <p:sldId id="277" r:id="rId9"/>
    <p:sldId id="265" r:id="rId10"/>
    <p:sldId id="276" r:id="rId11"/>
    <p:sldId id="268" r:id="rId12"/>
    <p:sldId id="278" r:id="rId13"/>
    <p:sldId id="269" r:id="rId14"/>
    <p:sldId id="279" r:id="rId15"/>
    <p:sldId id="270" r:id="rId16"/>
    <p:sldId id="280" r:id="rId17"/>
    <p:sldId id="272" r:id="rId18"/>
    <p:sldId id="281" r:id="rId19"/>
    <p:sldId id="271" r:id="rId20"/>
    <p:sldId id="282" r:id="rId21"/>
    <p:sldId id="273" r:id="rId22"/>
    <p:sldId id="275" r:id="rId23"/>
    <p:sldId id="274" r:id="rId24"/>
    <p:sldId id="283" r:id="rId25"/>
    <p:sldId id="284" r:id="rId26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C9D"/>
    <a:srgbClr val="31B2C7"/>
    <a:srgbClr val="2086C5"/>
    <a:srgbClr val="008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/>
    <p:restoredTop sz="81432" autoAdjust="0"/>
  </p:normalViewPr>
  <p:slideViewPr>
    <p:cSldViewPr snapToGrid="0" snapToObjects="1">
      <p:cViewPr varScale="1">
        <p:scale>
          <a:sx n="67" d="100"/>
          <a:sy n="67" d="100"/>
        </p:scale>
        <p:origin x="1502" y="62"/>
      </p:cViewPr>
      <p:guideLst>
        <p:guide orient="horz" pos="3974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07221-D1AA-644D-A019-066F112DB1A5}" type="datetimeFigureOut">
              <a:rPr lang="nl-BE" smtClean="0"/>
              <a:t>15/02/2019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F57C1-CE4F-6642-AF1E-D3602E68FD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764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57C1-CE4F-6642-AF1E-D3602E68FDC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901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</a:t>
            </a:r>
            <a:r>
              <a:rPr lang="nl-BE" baseline="0" dirty="0"/>
              <a:t> is er de voorbije jaren allemaal gebeurd waar we rekening moeten mee houden, en wat verklaart waarom we bepaalde keuzes gemaakt hebben?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Verandertrajecten in</a:t>
            </a:r>
            <a:r>
              <a:rPr lang="nl-BE" baseline="0" dirty="0"/>
              <a:t> centra: vanaf 2015-2016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/>
              <a:t>Centrum- en provincie-overschrijdend kernprocessen bepaald: mei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/>
              <a:t>Eerste voorontwerp decreet LLB: juni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/>
              <a:t>Tweedaagse ‘meerwaarde zoeken in </a:t>
            </a:r>
            <a:r>
              <a:rPr lang="nl-BE" baseline="0" dirty="0" err="1"/>
              <a:t>centrumoverstijgend</a:t>
            </a:r>
            <a:r>
              <a:rPr lang="nl-BE" baseline="0" dirty="0"/>
              <a:t> samenwerken’: oktober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/>
              <a:t>Prioriteitenbepaling door directiecomité: wat moeten we het meest dringend aanpakken voor alle vrije centra samen?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/>
              <a:t>Definitief decreet leerlingenbegeleiding: maart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/>
              <a:t>Definitief referentiekader CLB-kwaliteit 2017-2018, met daarin 2 belangrijke blokken: ‘</a:t>
            </a:r>
            <a:r>
              <a:rPr lang="nl-BE" baseline="0" dirty="0" err="1"/>
              <a:t>vraaggestuurde</a:t>
            </a:r>
            <a:r>
              <a:rPr lang="nl-BE" baseline="0" dirty="0"/>
              <a:t> begeleiding’ en ‘CLB adviseert het schoolteam’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err="1"/>
              <a:t>Toezichtskader</a:t>
            </a:r>
            <a:r>
              <a:rPr lang="nl-BE" baseline="0" dirty="0"/>
              <a:t> inspectie 2.0: juni 2018, met onderscheid ‘</a:t>
            </a:r>
            <a:r>
              <a:rPr lang="nl-BE" baseline="0" dirty="0" err="1"/>
              <a:t>vraaggestuurde</a:t>
            </a:r>
            <a:r>
              <a:rPr lang="nl-BE" baseline="0" dirty="0"/>
              <a:t> begeleiding’ – ‘</a:t>
            </a:r>
            <a:r>
              <a:rPr lang="nl-BE" baseline="0" dirty="0" err="1"/>
              <a:t>aanbodgestuurde</a:t>
            </a:r>
            <a:r>
              <a:rPr lang="nl-BE" baseline="0" dirty="0"/>
              <a:t> begeleiding’ – ‘versterken van schoolteam’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57C1-CE4F-6642-AF1E-D3602E68FDC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41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Uitgangspunt</a:t>
            </a:r>
            <a:r>
              <a:rPr lang="nl-BE" baseline="0" dirty="0"/>
              <a:t> voor de werkgroep: </a:t>
            </a:r>
          </a:p>
          <a:p>
            <a:pPr marL="171450" indent="-171450">
              <a:buFontTx/>
              <a:buChar char="-"/>
            </a:pPr>
            <a:r>
              <a:rPr lang="nl-BE" baseline="0" dirty="0"/>
              <a:t>het werk van een </a:t>
            </a:r>
            <a:r>
              <a:rPr lang="nl-BE" baseline="0" dirty="0" err="1"/>
              <a:t>CLB’er</a:t>
            </a:r>
            <a:r>
              <a:rPr lang="nl-BE" baseline="0" dirty="0"/>
              <a:t> zoveel mogelijk in ‘logische processen’ vatten</a:t>
            </a:r>
          </a:p>
          <a:p>
            <a:pPr marL="171450" indent="-171450">
              <a:buFontTx/>
              <a:buChar char="-"/>
            </a:pPr>
            <a:r>
              <a:rPr lang="nl-BE" baseline="0" dirty="0"/>
              <a:t>de koppeling tussen kernactiviteiten en functies in Lars zo logisch mogelijk doordenken.  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57C1-CE4F-6642-AF1E-D3602E68FDC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13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Woordje uitleg</a:t>
            </a:r>
            <a:r>
              <a:rPr lang="nl-BE" baseline="0" dirty="0"/>
              <a:t> bij voorstel tot gewijzigde invulling draaischijffunctie (enger </a:t>
            </a:r>
            <a:r>
              <a:rPr lang="nl-BE" baseline="0" dirty="0" err="1"/>
              <a:t>interpeteren</a:t>
            </a:r>
            <a:r>
              <a:rPr lang="nl-BE" baseline="0" dirty="0"/>
              <a:t>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57C1-CE4F-6642-AF1E-D3602E68FDC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809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57C1-CE4F-6642-AF1E-D3602E68FDC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7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57C1-CE4F-6642-AF1E-D3602E68FDC5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738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71172-7ACB-B742-A6EE-0369B110E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344" y="1122363"/>
            <a:ext cx="5870448" cy="2387600"/>
          </a:xfrm>
        </p:spPr>
        <p:txBody>
          <a:bodyPr anchor="b"/>
          <a:lstStyle>
            <a:lvl1pPr algn="l">
              <a:defRPr sz="6000" b="1">
                <a:solidFill>
                  <a:srgbClr val="2086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presentatie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EFE893-4724-BA4E-B645-D0509FC6FB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344" y="3602038"/>
            <a:ext cx="5870448" cy="62249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8D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708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D3B33-D35C-7841-81F2-A2DAEEA0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4712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5318D4-C09B-3F46-9C7C-88384877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D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7EB57C-263D-1645-BDD2-370E1CF1B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391161-C65D-9E40-AA51-74A271216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3212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D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F01A9C-1EA8-1C4E-B826-E07022A60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3212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649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D3B33-D35C-7841-81F2-A2DAEEA0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47120" cy="1325563"/>
          </a:xfrm>
        </p:spPr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5318D4-C09B-3F46-9C7C-88384877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086C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7EB57C-263D-1645-BDD2-370E1CF1B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391161-C65D-9E40-AA51-74A271216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3212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086C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F01A9C-1EA8-1C4E-B826-E07022A60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3212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771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918B0-A9AE-5D42-891A-F995CB9E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7200"/>
            <a:ext cx="42965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56210-CB6B-244F-80B2-5986809C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027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366BC7-6BA2-7741-A191-5181C7B86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488" y="2057400"/>
            <a:ext cx="42965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3492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918B0-A9AE-5D42-891A-F995CB9E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7200"/>
            <a:ext cx="4296537" cy="1600200"/>
          </a:xfrm>
        </p:spPr>
        <p:txBody>
          <a:bodyPr anchor="b"/>
          <a:lstStyle>
            <a:lvl1pPr>
              <a:defRPr sz="3200">
                <a:solidFill>
                  <a:srgbClr val="008D3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56210-CB6B-244F-80B2-5986809C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027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366BC7-6BA2-7741-A191-5181C7B86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488" y="2057400"/>
            <a:ext cx="42965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62237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3784B-54F1-714A-A6F8-822F6231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57200"/>
            <a:ext cx="4305681" cy="1600200"/>
          </a:xfrm>
        </p:spPr>
        <p:txBody>
          <a:bodyPr anchor="b"/>
          <a:lstStyle>
            <a:lvl1pPr>
              <a:defRPr sz="3200">
                <a:solidFill>
                  <a:srgbClr val="2086C5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7B7C98-0B60-7B49-AC5A-22D391ACD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2113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DFED00-5573-B343-B286-D3095BE8F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344" y="2057400"/>
            <a:ext cx="430568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6458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3784B-54F1-714A-A6F8-822F6231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57200"/>
            <a:ext cx="4305681" cy="1600200"/>
          </a:xfrm>
        </p:spPr>
        <p:txBody>
          <a:bodyPr anchor="b"/>
          <a:lstStyle>
            <a:lvl1pPr>
              <a:defRPr sz="3200">
                <a:solidFill>
                  <a:srgbClr val="008D3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7B7C98-0B60-7B49-AC5A-22D391ACD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2113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DFED00-5573-B343-B286-D3095BE8F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344" y="2057400"/>
            <a:ext cx="430568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551612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58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 userDrawn="1"/>
        </p:nvSpPr>
        <p:spPr>
          <a:xfrm>
            <a:off x="0" y="1"/>
            <a:ext cx="2927648" cy="6879105"/>
          </a:xfrm>
          <a:custGeom>
            <a:avLst/>
            <a:gdLst>
              <a:gd name="connsiteX0" fmla="*/ 0 w 864096"/>
              <a:gd name="connsiteY0" fmla="*/ 0 h 1584176"/>
              <a:gd name="connsiteX1" fmla="*/ 720077 w 864096"/>
              <a:gd name="connsiteY1" fmla="*/ 0 h 1584176"/>
              <a:gd name="connsiteX2" fmla="*/ 864096 w 864096"/>
              <a:gd name="connsiteY2" fmla="*/ 144019 h 1584176"/>
              <a:gd name="connsiteX3" fmla="*/ 864096 w 864096"/>
              <a:gd name="connsiteY3" fmla="*/ 1584176 h 1584176"/>
              <a:gd name="connsiteX4" fmla="*/ 0 w 864096"/>
              <a:gd name="connsiteY4" fmla="*/ 1584176 h 1584176"/>
              <a:gd name="connsiteX5" fmla="*/ 0 w 864096"/>
              <a:gd name="connsiteY5" fmla="*/ 0 h 1584176"/>
              <a:gd name="connsiteX6" fmla="*/ 0 w 864096"/>
              <a:gd name="connsiteY6" fmla="*/ 0 h 1584176"/>
              <a:gd name="connsiteX0" fmla="*/ 0 w 864096"/>
              <a:gd name="connsiteY0" fmla="*/ 0 h 1584176"/>
              <a:gd name="connsiteX1" fmla="*/ 720077 w 864096"/>
              <a:gd name="connsiteY1" fmla="*/ 0 h 1584176"/>
              <a:gd name="connsiteX2" fmla="*/ 864096 w 864096"/>
              <a:gd name="connsiteY2" fmla="*/ 1563244 h 1584176"/>
              <a:gd name="connsiteX3" fmla="*/ 864096 w 864096"/>
              <a:gd name="connsiteY3" fmla="*/ 1584176 h 1584176"/>
              <a:gd name="connsiteX4" fmla="*/ 0 w 864096"/>
              <a:gd name="connsiteY4" fmla="*/ 1584176 h 1584176"/>
              <a:gd name="connsiteX5" fmla="*/ 0 w 864096"/>
              <a:gd name="connsiteY5" fmla="*/ 0 h 1584176"/>
              <a:gd name="connsiteX6" fmla="*/ 0 w 864096"/>
              <a:gd name="connsiteY6" fmla="*/ 0 h 1584176"/>
              <a:gd name="connsiteX0" fmla="*/ 0 w 864096"/>
              <a:gd name="connsiteY0" fmla="*/ 38100 h 1622276"/>
              <a:gd name="connsiteX1" fmla="*/ 177152 w 864096"/>
              <a:gd name="connsiteY1" fmla="*/ 0 h 1622276"/>
              <a:gd name="connsiteX2" fmla="*/ 864096 w 864096"/>
              <a:gd name="connsiteY2" fmla="*/ 1601344 h 1622276"/>
              <a:gd name="connsiteX3" fmla="*/ 864096 w 864096"/>
              <a:gd name="connsiteY3" fmla="*/ 1622276 h 1622276"/>
              <a:gd name="connsiteX4" fmla="*/ 0 w 864096"/>
              <a:gd name="connsiteY4" fmla="*/ 1622276 h 1622276"/>
              <a:gd name="connsiteX5" fmla="*/ 0 w 864096"/>
              <a:gd name="connsiteY5" fmla="*/ 38100 h 1622276"/>
              <a:gd name="connsiteX6" fmla="*/ 0 w 864096"/>
              <a:gd name="connsiteY6" fmla="*/ 38100 h 1622276"/>
              <a:gd name="connsiteX0" fmla="*/ 0 w 864096"/>
              <a:gd name="connsiteY0" fmla="*/ 2319 h 1586495"/>
              <a:gd name="connsiteX1" fmla="*/ 181128 w 864096"/>
              <a:gd name="connsiteY1" fmla="*/ 0 h 1586495"/>
              <a:gd name="connsiteX2" fmla="*/ 864096 w 864096"/>
              <a:gd name="connsiteY2" fmla="*/ 1565563 h 1586495"/>
              <a:gd name="connsiteX3" fmla="*/ 864096 w 864096"/>
              <a:gd name="connsiteY3" fmla="*/ 1586495 h 1586495"/>
              <a:gd name="connsiteX4" fmla="*/ 0 w 864096"/>
              <a:gd name="connsiteY4" fmla="*/ 1586495 h 1586495"/>
              <a:gd name="connsiteX5" fmla="*/ 0 w 864096"/>
              <a:gd name="connsiteY5" fmla="*/ 2319 h 1586495"/>
              <a:gd name="connsiteX6" fmla="*/ 0 w 864096"/>
              <a:gd name="connsiteY6" fmla="*/ 2319 h 1586495"/>
              <a:gd name="connsiteX0" fmla="*/ 0 w 864096"/>
              <a:gd name="connsiteY0" fmla="*/ 2319 h 1589417"/>
              <a:gd name="connsiteX1" fmla="*/ 181128 w 864096"/>
              <a:gd name="connsiteY1" fmla="*/ 0 h 1589417"/>
              <a:gd name="connsiteX2" fmla="*/ 864096 w 864096"/>
              <a:gd name="connsiteY2" fmla="*/ 1589417 h 1589417"/>
              <a:gd name="connsiteX3" fmla="*/ 864096 w 864096"/>
              <a:gd name="connsiteY3" fmla="*/ 1586495 h 1589417"/>
              <a:gd name="connsiteX4" fmla="*/ 0 w 864096"/>
              <a:gd name="connsiteY4" fmla="*/ 1586495 h 1589417"/>
              <a:gd name="connsiteX5" fmla="*/ 0 w 864096"/>
              <a:gd name="connsiteY5" fmla="*/ 2319 h 1589417"/>
              <a:gd name="connsiteX6" fmla="*/ 0 w 864096"/>
              <a:gd name="connsiteY6" fmla="*/ 2319 h 1589417"/>
              <a:gd name="connsiteX0" fmla="*/ 0 w 864096"/>
              <a:gd name="connsiteY0" fmla="*/ 0 h 1587098"/>
              <a:gd name="connsiteX1" fmla="*/ 127420 w 864096"/>
              <a:gd name="connsiteY1" fmla="*/ 853 h 1587098"/>
              <a:gd name="connsiteX2" fmla="*/ 864096 w 864096"/>
              <a:gd name="connsiteY2" fmla="*/ 1587098 h 1587098"/>
              <a:gd name="connsiteX3" fmla="*/ 864096 w 864096"/>
              <a:gd name="connsiteY3" fmla="*/ 1584176 h 1587098"/>
              <a:gd name="connsiteX4" fmla="*/ 0 w 864096"/>
              <a:gd name="connsiteY4" fmla="*/ 1584176 h 1587098"/>
              <a:gd name="connsiteX5" fmla="*/ 0 w 864096"/>
              <a:gd name="connsiteY5" fmla="*/ 0 h 1587098"/>
              <a:gd name="connsiteX6" fmla="*/ 0 w 864096"/>
              <a:gd name="connsiteY6" fmla="*/ 0 h 158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96" h="1587098">
                <a:moveTo>
                  <a:pt x="0" y="0"/>
                </a:moveTo>
                <a:lnTo>
                  <a:pt x="127420" y="853"/>
                </a:lnTo>
                <a:lnTo>
                  <a:pt x="864096" y="1587098"/>
                </a:lnTo>
                <a:lnTo>
                  <a:pt x="864096" y="1584176"/>
                </a:lnTo>
                <a:lnTo>
                  <a:pt x="0" y="158417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DIATitel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spcBef>
                <a:spcPts val="1200"/>
              </a:spcBef>
              <a:spcAft>
                <a:spcPts val="0"/>
              </a:spcAft>
              <a:defRPr/>
            </a:lvl1pPr>
            <a:lvl2pPr marL="446088" indent="-180975">
              <a:spcBef>
                <a:spcPts val="600"/>
              </a:spcBef>
              <a:defRPr/>
            </a:lvl2pPr>
            <a:lvl3pPr marL="719138" indent="-179388">
              <a:spcBef>
                <a:spcPts val="600"/>
              </a:spcBef>
              <a:defRPr/>
            </a:lvl3pPr>
            <a:lvl4pPr marL="985838" indent="-179388">
              <a:spcBef>
                <a:spcPts val="600"/>
              </a:spcBef>
              <a:defRPr/>
            </a:lvl4pPr>
            <a:lvl5pPr marL="1254125" indent="-179388">
              <a:spcBef>
                <a:spcPts val="600"/>
              </a:spcBef>
              <a:defRPr sz="14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335360" y="6371858"/>
            <a:ext cx="623392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5EB71ABA-18BF-4481-A715-39E4E893E32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547" y="6364525"/>
            <a:ext cx="1849599" cy="3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5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335360" y="6371858"/>
            <a:ext cx="623392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5EB71ABA-18BF-4481-A715-39E4E893E32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547" y="6364525"/>
            <a:ext cx="1849599" cy="379790"/>
          </a:xfrm>
          <a:prstGeom prst="rect">
            <a:avLst/>
          </a:prstGeom>
        </p:spPr>
      </p:pic>
      <p:sp>
        <p:nvSpPr>
          <p:cNvPr id="7" name="Rechthoek met één afgeknipte en afgeronde hoek 8"/>
          <p:cNvSpPr/>
          <p:nvPr userDrawn="1"/>
        </p:nvSpPr>
        <p:spPr>
          <a:xfrm>
            <a:off x="0" y="1"/>
            <a:ext cx="2927648" cy="6879105"/>
          </a:xfrm>
          <a:custGeom>
            <a:avLst/>
            <a:gdLst>
              <a:gd name="connsiteX0" fmla="*/ 0 w 864096"/>
              <a:gd name="connsiteY0" fmla="*/ 0 h 1584176"/>
              <a:gd name="connsiteX1" fmla="*/ 720077 w 864096"/>
              <a:gd name="connsiteY1" fmla="*/ 0 h 1584176"/>
              <a:gd name="connsiteX2" fmla="*/ 864096 w 864096"/>
              <a:gd name="connsiteY2" fmla="*/ 144019 h 1584176"/>
              <a:gd name="connsiteX3" fmla="*/ 864096 w 864096"/>
              <a:gd name="connsiteY3" fmla="*/ 1584176 h 1584176"/>
              <a:gd name="connsiteX4" fmla="*/ 0 w 864096"/>
              <a:gd name="connsiteY4" fmla="*/ 1584176 h 1584176"/>
              <a:gd name="connsiteX5" fmla="*/ 0 w 864096"/>
              <a:gd name="connsiteY5" fmla="*/ 0 h 1584176"/>
              <a:gd name="connsiteX6" fmla="*/ 0 w 864096"/>
              <a:gd name="connsiteY6" fmla="*/ 0 h 1584176"/>
              <a:gd name="connsiteX0" fmla="*/ 0 w 864096"/>
              <a:gd name="connsiteY0" fmla="*/ 0 h 1584176"/>
              <a:gd name="connsiteX1" fmla="*/ 720077 w 864096"/>
              <a:gd name="connsiteY1" fmla="*/ 0 h 1584176"/>
              <a:gd name="connsiteX2" fmla="*/ 864096 w 864096"/>
              <a:gd name="connsiteY2" fmla="*/ 1563244 h 1584176"/>
              <a:gd name="connsiteX3" fmla="*/ 864096 w 864096"/>
              <a:gd name="connsiteY3" fmla="*/ 1584176 h 1584176"/>
              <a:gd name="connsiteX4" fmla="*/ 0 w 864096"/>
              <a:gd name="connsiteY4" fmla="*/ 1584176 h 1584176"/>
              <a:gd name="connsiteX5" fmla="*/ 0 w 864096"/>
              <a:gd name="connsiteY5" fmla="*/ 0 h 1584176"/>
              <a:gd name="connsiteX6" fmla="*/ 0 w 864096"/>
              <a:gd name="connsiteY6" fmla="*/ 0 h 1584176"/>
              <a:gd name="connsiteX0" fmla="*/ 0 w 864096"/>
              <a:gd name="connsiteY0" fmla="*/ 38100 h 1622276"/>
              <a:gd name="connsiteX1" fmla="*/ 177152 w 864096"/>
              <a:gd name="connsiteY1" fmla="*/ 0 h 1622276"/>
              <a:gd name="connsiteX2" fmla="*/ 864096 w 864096"/>
              <a:gd name="connsiteY2" fmla="*/ 1601344 h 1622276"/>
              <a:gd name="connsiteX3" fmla="*/ 864096 w 864096"/>
              <a:gd name="connsiteY3" fmla="*/ 1622276 h 1622276"/>
              <a:gd name="connsiteX4" fmla="*/ 0 w 864096"/>
              <a:gd name="connsiteY4" fmla="*/ 1622276 h 1622276"/>
              <a:gd name="connsiteX5" fmla="*/ 0 w 864096"/>
              <a:gd name="connsiteY5" fmla="*/ 38100 h 1622276"/>
              <a:gd name="connsiteX6" fmla="*/ 0 w 864096"/>
              <a:gd name="connsiteY6" fmla="*/ 38100 h 1622276"/>
              <a:gd name="connsiteX0" fmla="*/ 0 w 864096"/>
              <a:gd name="connsiteY0" fmla="*/ 2319 h 1586495"/>
              <a:gd name="connsiteX1" fmla="*/ 181128 w 864096"/>
              <a:gd name="connsiteY1" fmla="*/ 0 h 1586495"/>
              <a:gd name="connsiteX2" fmla="*/ 864096 w 864096"/>
              <a:gd name="connsiteY2" fmla="*/ 1565563 h 1586495"/>
              <a:gd name="connsiteX3" fmla="*/ 864096 w 864096"/>
              <a:gd name="connsiteY3" fmla="*/ 1586495 h 1586495"/>
              <a:gd name="connsiteX4" fmla="*/ 0 w 864096"/>
              <a:gd name="connsiteY4" fmla="*/ 1586495 h 1586495"/>
              <a:gd name="connsiteX5" fmla="*/ 0 w 864096"/>
              <a:gd name="connsiteY5" fmla="*/ 2319 h 1586495"/>
              <a:gd name="connsiteX6" fmla="*/ 0 w 864096"/>
              <a:gd name="connsiteY6" fmla="*/ 2319 h 1586495"/>
              <a:gd name="connsiteX0" fmla="*/ 0 w 864096"/>
              <a:gd name="connsiteY0" fmla="*/ 2319 h 1589417"/>
              <a:gd name="connsiteX1" fmla="*/ 181128 w 864096"/>
              <a:gd name="connsiteY1" fmla="*/ 0 h 1589417"/>
              <a:gd name="connsiteX2" fmla="*/ 864096 w 864096"/>
              <a:gd name="connsiteY2" fmla="*/ 1589417 h 1589417"/>
              <a:gd name="connsiteX3" fmla="*/ 864096 w 864096"/>
              <a:gd name="connsiteY3" fmla="*/ 1586495 h 1589417"/>
              <a:gd name="connsiteX4" fmla="*/ 0 w 864096"/>
              <a:gd name="connsiteY4" fmla="*/ 1586495 h 1589417"/>
              <a:gd name="connsiteX5" fmla="*/ 0 w 864096"/>
              <a:gd name="connsiteY5" fmla="*/ 2319 h 1589417"/>
              <a:gd name="connsiteX6" fmla="*/ 0 w 864096"/>
              <a:gd name="connsiteY6" fmla="*/ 2319 h 1589417"/>
              <a:gd name="connsiteX0" fmla="*/ 0 w 864096"/>
              <a:gd name="connsiteY0" fmla="*/ 0 h 1587098"/>
              <a:gd name="connsiteX1" fmla="*/ 127420 w 864096"/>
              <a:gd name="connsiteY1" fmla="*/ 853 h 1587098"/>
              <a:gd name="connsiteX2" fmla="*/ 864096 w 864096"/>
              <a:gd name="connsiteY2" fmla="*/ 1587098 h 1587098"/>
              <a:gd name="connsiteX3" fmla="*/ 864096 w 864096"/>
              <a:gd name="connsiteY3" fmla="*/ 1584176 h 1587098"/>
              <a:gd name="connsiteX4" fmla="*/ 0 w 864096"/>
              <a:gd name="connsiteY4" fmla="*/ 1584176 h 1587098"/>
              <a:gd name="connsiteX5" fmla="*/ 0 w 864096"/>
              <a:gd name="connsiteY5" fmla="*/ 0 h 1587098"/>
              <a:gd name="connsiteX6" fmla="*/ 0 w 864096"/>
              <a:gd name="connsiteY6" fmla="*/ 0 h 158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96" h="1587098">
                <a:moveTo>
                  <a:pt x="0" y="0"/>
                </a:moveTo>
                <a:lnTo>
                  <a:pt x="127420" y="853"/>
                </a:lnTo>
                <a:lnTo>
                  <a:pt x="864096" y="1587098"/>
                </a:lnTo>
                <a:lnTo>
                  <a:pt x="864096" y="1584176"/>
                </a:lnTo>
                <a:lnTo>
                  <a:pt x="0" y="158417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169394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DIATitel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5360" y="1124744"/>
            <a:ext cx="5664629" cy="5164008"/>
          </a:xfrm>
        </p:spPr>
        <p:txBody>
          <a:bodyPr/>
          <a:lstStyle>
            <a:lvl1pPr marL="180000" indent="-180000">
              <a:spcBef>
                <a:spcPts val="600"/>
              </a:spcBef>
              <a:spcAft>
                <a:spcPts val="0"/>
              </a:spcAft>
              <a:defRPr sz="2000"/>
            </a:lvl1pPr>
            <a:lvl2pPr marL="360000" indent="-180975">
              <a:spcBef>
                <a:spcPts val="300"/>
              </a:spcBef>
              <a:defRPr sz="1800"/>
            </a:lvl2pPr>
            <a:lvl3pPr marL="533400" indent="-179388">
              <a:spcBef>
                <a:spcPts val="300"/>
              </a:spcBef>
              <a:defRPr sz="1600"/>
            </a:lvl3pPr>
            <a:lvl4pPr marL="628650" indent="-93663">
              <a:spcBef>
                <a:spcPts val="300"/>
              </a:spcBef>
              <a:defRPr sz="1400"/>
            </a:lvl4pPr>
            <a:lvl5pPr marL="719138" indent="-90488">
              <a:spcBef>
                <a:spcPts val="300"/>
              </a:spcBef>
              <a:defRPr sz="12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335360" y="6371858"/>
            <a:ext cx="623392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5EB71ABA-18BF-4481-A715-39E4E893E3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3"/>
          </p:nvPr>
        </p:nvSpPr>
        <p:spPr>
          <a:xfrm>
            <a:off x="6192011" y="1124744"/>
            <a:ext cx="5664629" cy="5164008"/>
          </a:xfrm>
        </p:spPr>
        <p:txBody>
          <a:bodyPr/>
          <a:lstStyle>
            <a:lvl1pPr marL="180000" indent="-180000">
              <a:spcBef>
                <a:spcPts val="600"/>
              </a:spcBef>
              <a:spcAft>
                <a:spcPts val="0"/>
              </a:spcAft>
              <a:defRPr sz="2000"/>
            </a:lvl1pPr>
            <a:lvl2pPr marL="360000" indent="-180975">
              <a:spcBef>
                <a:spcPts val="300"/>
              </a:spcBef>
              <a:defRPr sz="1800"/>
            </a:lvl2pPr>
            <a:lvl3pPr marL="536575" indent="-179388">
              <a:spcBef>
                <a:spcPts val="300"/>
              </a:spcBef>
              <a:defRPr sz="1600"/>
            </a:lvl3pPr>
            <a:lvl4pPr marL="628650" indent="-90488">
              <a:spcBef>
                <a:spcPts val="300"/>
              </a:spcBef>
              <a:defRPr sz="1400"/>
            </a:lvl4pPr>
            <a:lvl5pPr marL="719138" indent="-88900">
              <a:spcBef>
                <a:spcPts val="300"/>
              </a:spcBef>
              <a:defRPr sz="12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547" y="6364525"/>
            <a:ext cx="1849599" cy="379790"/>
          </a:xfrm>
          <a:prstGeom prst="rect">
            <a:avLst/>
          </a:prstGeom>
        </p:spPr>
      </p:pic>
      <p:sp>
        <p:nvSpPr>
          <p:cNvPr id="11" name="Rechthoek met één afgeknipte en afgeronde hoek 8"/>
          <p:cNvSpPr/>
          <p:nvPr userDrawn="1"/>
        </p:nvSpPr>
        <p:spPr>
          <a:xfrm>
            <a:off x="0" y="1"/>
            <a:ext cx="2927648" cy="6879105"/>
          </a:xfrm>
          <a:custGeom>
            <a:avLst/>
            <a:gdLst>
              <a:gd name="connsiteX0" fmla="*/ 0 w 864096"/>
              <a:gd name="connsiteY0" fmla="*/ 0 h 1584176"/>
              <a:gd name="connsiteX1" fmla="*/ 720077 w 864096"/>
              <a:gd name="connsiteY1" fmla="*/ 0 h 1584176"/>
              <a:gd name="connsiteX2" fmla="*/ 864096 w 864096"/>
              <a:gd name="connsiteY2" fmla="*/ 144019 h 1584176"/>
              <a:gd name="connsiteX3" fmla="*/ 864096 w 864096"/>
              <a:gd name="connsiteY3" fmla="*/ 1584176 h 1584176"/>
              <a:gd name="connsiteX4" fmla="*/ 0 w 864096"/>
              <a:gd name="connsiteY4" fmla="*/ 1584176 h 1584176"/>
              <a:gd name="connsiteX5" fmla="*/ 0 w 864096"/>
              <a:gd name="connsiteY5" fmla="*/ 0 h 1584176"/>
              <a:gd name="connsiteX6" fmla="*/ 0 w 864096"/>
              <a:gd name="connsiteY6" fmla="*/ 0 h 1584176"/>
              <a:gd name="connsiteX0" fmla="*/ 0 w 864096"/>
              <a:gd name="connsiteY0" fmla="*/ 0 h 1584176"/>
              <a:gd name="connsiteX1" fmla="*/ 720077 w 864096"/>
              <a:gd name="connsiteY1" fmla="*/ 0 h 1584176"/>
              <a:gd name="connsiteX2" fmla="*/ 864096 w 864096"/>
              <a:gd name="connsiteY2" fmla="*/ 1563244 h 1584176"/>
              <a:gd name="connsiteX3" fmla="*/ 864096 w 864096"/>
              <a:gd name="connsiteY3" fmla="*/ 1584176 h 1584176"/>
              <a:gd name="connsiteX4" fmla="*/ 0 w 864096"/>
              <a:gd name="connsiteY4" fmla="*/ 1584176 h 1584176"/>
              <a:gd name="connsiteX5" fmla="*/ 0 w 864096"/>
              <a:gd name="connsiteY5" fmla="*/ 0 h 1584176"/>
              <a:gd name="connsiteX6" fmla="*/ 0 w 864096"/>
              <a:gd name="connsiteY6" fmla="*/ 0 h 1584176"/>
              <a:gd name="connsiteX0" fmla="*/ 0 w 864096"/>
              <a:gd name="connsiteY0" fmla="*/ 38100 h 1622276"/>
              <a:gd name="connsiteX1" fmla="*/ 177152 w 864096"/>
              <a:gd name="connsiteY1" fmla="*/ 0 h 1622276"/>
              <a:gd name="connsiteX2" fmla="*/ 864096 w 864096"/>
              <a:gd name="connsiteY2" fmla="*/ 1601344 h 1622276"/>
              <a:gd name="connsiteX3" fmla="*/ 864096 w 864096"/>
              <a:gd name="connsiteY3" fmla="*/ 1622276 h 1622276"/>
              <a:gd name="connsiteX4" fmla="*/ 0 w 864096"/>
              <a:gd name="connsiteY4" fmla="*/ 1622276 h 1622276"/>
              <a:gd name="connsiteX5" fmla="*/ 0 w 864096"/>
              <a:gd name="connsiteY5" fmla="*/ 38100 h 1622276"/>
              <a:gd name="connsiteX6" fmla="*/ 0 w 864096"/>
              <a:gd name="connsiteY6" fmla="*/ 38100 h 1622276"/>
              <a:gd name="connsiteX0" fmla="*/ 0 w 864096"/>
              <a:gd name="connsiteY0" fmla="*/ 2319 h 1586495"/>
              <a:gd name="connsiteX1" fmla="*/ 181128 w 864096"/>
              <a:gd name="connsiteY1" fmla="*/ 0 h 1586495"/>
              <a:gd name="connsiteX2" fmla="*/ 864096 w 864096"/>
              <a:gd name="connsiteY2" fmla="*/ 1565563 h 1586495"/>
              <a:gd name="connsiteX3" fmla="*/ 864096 w 864096"/>
              <a:gd name="connsiteY3" fmla="*/ 1586495 h 1586495"/>
              <a:gd name="connsiteX4" fmla="*/ 0 w 864096"/>
              <a:gd name="connsiteY4" fmla="*/ 1586495 h 1586495"/>
              <a:gd name="connsiteX5" fmla="*/ 0 w 864096"/>
              <a:gd name="connsiteY5" fmla="*/ 2319 h 1586495"/>
              <a:gd name="connsiteX6" fmla="*/ 0 w 864096"/>
              <a:gd name="connsiteY6" fmla="*/ 2319 h 1586495"/>
              <a:gd name="connsiteX0" fmla="*/ 0 w 864096"/>
              <a:gd name="connsiteY0" fmla="*/ 2319 h 1589417"/>
              <a:gd name="connsiteX1" fmla="*/ 181128 w 864096"/>
              <a:gd name="connsiteY1" fmla="*/ 0 h 1589417"/>
              <a:gd name="connsiteX2" fmla="*/ 864096 w 864096"/>
              <a:gd name="connsiteY2" fmla="*/ 1589417 h 1589417"/>
              <a:gd name="connsiteX3" fmla="*/ 864096 w 864096"/>
              <a:gd name="connsiteY3" fmla="*/ 1586495 h 1589417"/>
              <a:gd name="connsiteX4" fmla="*/ 0 w 864096"/>
              <a:gd name="connsiteY4" fmla="*/ 1586495 h 1589417"/>
              <a:gd name="connsiteX5" fmla="*/ 0 w 864096"/>
              <a:gd name="connsiteY5" fmla="*/ 2319 h 1589417"/>
              <a:gd name="connsiteX6" fmla="*/ 0 w 864096"/>
              <a:gd name="connsiteY6" fmla="*/ 2319 h 1589417"/>
              <a:gd name="connsiteX0" fmla="*/ 0 w 864096"/>
              <a:gd name="connsiteY0" fmla="*/ 0 h 1587098"/>
              <a:gd name="connsiteX1" fmla="*/ 127420 w 864096"/>
              <a:gd name="connsiteY1" fmla="*/ 853 h 1587098"/>
              <a:gd name="connsiteX2" fmla="*/ 864096 w 864096"/>
              <a:gd name="connsiteY2" fmla="*/ 1587098 h 1587098"/>
              <a:gd name="connsiteX3" fmla="*/ 864096 w 864096"/>
              <a:gd name="connsiteY3" fmla="*/ 1584176 h 1587098"/>
              <a:gd name="connsiteX4" fmla="*/ 0 w 864096"/>
              <a:gd name="connsiteY4" fmla="*/ 1584176 h 1587098"/>
              <a:gd name="connsiteX5" fmla="*/ 0 w 864096"/>
              <a:gd name="connsiteY5" fmla="*/ 0 h 1587098"/>
              <a:gd name="connsiteX6" fmla="*/ 0 w 864096"/>
              <a:gd name="connsiteY6" fmla="*/ 0 h 158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96" h="1587098">
                <a:moveTo>
                  <a:pt x="0" y="0"/>
                </a:moveTo>
                <a:lnTo>
                  <a:pt x="127420" y="853"/>
                </a:lnTo>
                <a:lnTo>
                  <a:pt x="864096" y="1587098"/>
                </a:lnTo>
                <a:lnTo>
                  <a:pt x="864096" y="1584176"/>
                </a:lnTo>
                <a:lnTo>
                  <a:pt x="0" y="158417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56129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rgbClr val="2086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FD63D-21B6-2A4C-9F65-64D43DE2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664018"/>
            <a:ext cx="1124712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2073E8B-C96F-8346-9BE9-96774E90D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600" y="6552000"/>
            <a:ext cx="720000" cy="1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91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de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ige driehoek 7"/>
          <p:cNvSpPr/>
          <p:nvPr userDrawn="1"/>
        </p:nvSpPr>
        <p:spPr>
          <a:xfrm rot="10800000">
            <a:off x="4751850" y="-2976"/>
            <a:ext cx="7440149" cy="979308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276872"/>
            <a:ext cx="8534400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/>
              <a:t>Tussenondertitel</a:t>
            </a:r>
            <a:endParaRPr lang="nl-B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295467" y="548680"/>
            <a:ext cx="9601067" cy="1440160"/>
          </a:xfrm>
        </p:spPr>
        <p:txBody>
          <a:bodyPr>
            <a:normAutofit/>
          </a:bodyPr>
          <a:lstStyle>
            <a:lvl1pPr>
              <a:defRPr sz="320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  <p:sp>
        <p:nvSpPr>
          <p:cNvPr id="6" name="Tijdelijke aanduiding voor tekst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71656" y="4221485"/>
            <a:ext cx="4800533" cy="72008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Spreker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76" y="5517232"/>
            <a:ext cx="3520643" cy="7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91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ige driehoek 7"/>
          <p:cNvSpPr/>
          <p:nvPr userDrawn="1"/>
        </p:nvSpPr>
        <p:spPr>
          <a:xfrm rot="10800000">
            <a:off x="4751851" y="-2976"/>
            <a:ext cx="7440149" cy="979308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76" y="5517232"/>
            <a:ext cx="3520643" cy="7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ekop">
    <p:bg>
      <p:bgPr>
        <a:solidFill>
          <a:srgbClr val="008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FD63D-21B6-2A4C-9F65-64D43DE2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664018"/>
            <a:ext cx="1124712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2073E8B-C96F-8346-9BE9-96774E90D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600" y="6552000"/>
            <a:ext cx="720000" cy="1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1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C7AB5-3258-984A-9C97-8167A6F6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9ABE2-FC88-BD43-BFAB-288516B2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437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4E5DD-A03B-DC4B-949F-E498DA9E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445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976C5-F5A1-B347-9F9C-F2F998BE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007855-0264-934F-A5EC-6CC34EDAC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804162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24353E-2AF1-5448-8495-E4C681C9B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104" y="1804162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75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C7AB5-3258-984A-9C97-8167A6F6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9ABE2-FC88-BD43-BFAB-288516B2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247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4E5DD-A03B-DC4B-949F-E498DA9E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78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976C5-F5A1-B347-9F9C-F2F998BE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007855-0264-934F-A5EC-6CC34EDAC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804162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24353E-2AF1-5448-8495-E4C681C9B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104" y="1804162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06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19F593-FF93-AB40-A810-AE1041F5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5B8B13-E8BE-4C48-8C18-13868B7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88" y="1825625"/>
            <a:ext cx="11323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A6E8D1B-943F-634E-9BF6-1A3EABA651E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99288" y="6494490"/>
            <a:ext cx="720000" cy="1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7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9" r:id="rId5"/>
    <p:sldLayoutId id="2147483652" r:id="rId6"/>
    <p:sldLayoutId id="2147483664" r:id="rId7"/>
    <p:sldLayoutId id="2147483665" r:id="rId8"/>
    <p:sldLayoutId id="2147483666" r:id="rId9"/>
    <p:sldLayoutId id="2147483653" r:id="rId10"/>
    <p:sldLayoutId id="2147483661" r:id="rId11"/>
    <p:sldLayoutId id="2147483656" r:id="rId12"/>
    <p:sldLayoutId id="2147483662" r:id="rId13"/>
    <p:sldLayoutId id="2147483657" r:id="rId14"/>
    <p:sldLayoutId id="2147483663" r:id="rId15"/>
    <p:sldLayoutId id="214748365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86C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itchFamily="2" charset="0"/>
        <a:buChar char="⁃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7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21280" cy="86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dirty="0" err="1"/>
              <a:t>Diatitel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35360" y="1124744"/>
            <a:ext cx="11521280" cy="5164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351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all" spc="0" baseline="0">
          <a:ln w="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2563" indent="-182563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39750" indent="-188913" algn="l" defTabSz="914400" rtl="0" eaLnBrk="1" latinLnBrk="0" hangingPunct="1">
        <a:spcBef>
          <a:spcPct val="20000"/>
        </a:spcBef>
        <a:buFont typeface="Calibri" panose="020F0502020204030204" pitchFamily="34" charset="0"/>
        <a:buChar char="●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174625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55713" indent="-184150" algn="l" defTabSz="898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612900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­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ven.samain@vrijclbnetwerk.be" TargetMode="External"/><Relationship Id="rId2" Type="http://schemas.openxmlformats.org/officeDocument/2006/relationships/hyperlink" Target="mailto:Stefaan.jonniaux@vrijclbnetwerk.b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ilde.denys@clb-lars.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86A37-5D58-244F-92BF-D62A0534E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Kernprocessen,</a:t>
            </a:r>
            <a:br>
              <a:rPr lang="nl-BE" dirty="0"/>
            </a:br>
            <a:r>
              <a:rPr lang="nl-BE" dirty="0"/>
              <a:t>Kernactiviteiten</a:t>
            </a:r>
            <a:br>
              <a:rPr lang="nl-BE" dirty="0"/>
            </a:br>
            <a:r>
              <a:rPr lang="nl-BE" dirty="0"/>
              <a:t>&amp; Ko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3C8DBC-9C8A-DC46-8AF4-C0ABD1073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Op zoek naar de samenhang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53" y="4260699"/>
            <a:ext cx="3177887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5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07987" y="1938337"/>
            <a:ext cx="5687179" cy="584242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KERNACTIVITEIT</a:t>
            </a:r>
          </a:p>
        </p:txBody>
      </p:sp>
      <p:sp>
        <p:nvSpPr>
          <p:cNvPr id="6" name="Rechthoek 5"/>
          <p:cNvSpPr/>
          <p:nvPr/>
        </p:nvSpPr>
        <p:spPr>
          <a:xfrm>
            <a:off x="6018442" y="1938337"/>
            <a:ext cx="5591929" cy="593720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FUNCTIE in LARS</a:t>
            </a:r>
          </a:p>
        </p:txBody>
      </p:sp>
      <p:sp>
        <p:nvSpPr>
          <p:cNvPr id="7" name="Rechthoek 6"/>
          <p:cNvSpPr/>
          <p:nvPr/>
        </p:nvSpPr>
        <p:spPr>
          <a:xfrm>
            <a:off x="2672552" y="349235"/>
            <a:ext cx="8937819" cy="1492250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400" dirty="0">
                <a:solidFill>
                  <a:srgbClr val="FF0000"/>
                </a:solidFill>
              </a:rPr>
              <a:t>Handelingsgericht adviseren </a:t>
            </a:r>
            <a:r>
              <a:rPr lang="nl-BE" sz="2400" b="1" dirty="0"/>
              <a:t>teneinde</a:t>
            </a:r>
            <a:r>
              <a:rPr lang="nl-BE" sz="2400" dirty="0"/>
              <a:t> de vraagsteller de gepaste informatie te geven om in functie van de leerling gerichte stappen te kunnen zetten.</a:t>
            </a:r>
          </a:p>
        </p:txBody>
      </p:sp>
      <p:sp>
        <p:nvSpPr>
          <p:cNvPr id="8" name="Rechthoek 7"/>
          <p:cNvSpPr/>
          <p:nvPr/>
        </p:nvSpPr>
        <p:spPr>
          <a:xfrm>
            <a:off x="407988" y="2522579"/>
            <a:ext cx="5610454" cy="3786146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dirty="0"/>
              <a:t>Vraagverheldering</a:t>
            </a:r>
          </a:p>
          <a:p>
            <a:r>
              <a:rPr lang="nl-BE" sz="2400" dirty="0"/>
              <a:t>Handelingsgericht advies</a:t>
            </a:r>
          </a:p>
          <a:p>
            <a:r>
              <a:rPr lang="nl-BE" sz="2400" dirty="0"/>
              <a:t>Draaischijffunctie</a:t>
            </a:r>
          </a:p>
        </p:txBody>
      </p:sp>
      <p:sp>
        <p:nvSpPr>
          <p:cNvPr id="9" name="Rechthoek 8"/>
          <p:cNvSpPr/>
          <p:nvPr/>
        </p:nvSpPr>
        <p:spPr>
          <a:xfrm>
            <a:off x="6018442" y="2532057"/>
            <a:ext cx="5591929" cy="377688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dirty="0"/>
              <a:t>Vraagverheldering</a:t>
            </a:r>
          </a:p>
          <a:p>
            <a:r>
              <a:rPr lang="nl-BE" sz="2400" dirty="0">
                <a:solidFill>
                  <a:srgbClr val="FF0000"/>
                </a:solidFill>
              </a:rPr>
              <a:t>Handelingsgericht advies</a:t>
            </a:r>
          </a:p>
          <a:p>
            <a:r>
              <a:rPr lang="nl-BE" sz="2400" dirty="0">
                <a:solidFill>
                  <a:srgbClr val="FF0000"/>
                </a:solidFill>
              </a:rPr>
              <a:t>Draaischijffunctie</a:t>
            </a:r>
          </a:p>
        </p:txBody>
      </p:sp>
      <p:sp>
        <p:nvSpPr>
          <p:cNvPr id="10" name="Rechthoek 9"/>
          <p:cNvSpPr/>
          <p:nvPr/>
        </p:nvSpPr>
        <p:spPr>
          <a:xfrm>
            <a:off x="408822" y="355221"/>
            <a:ext cx="2264565" cy="1486264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KERNPROCES 2</a:t>
            </a:r>
          </a:p>
        </p:txBody>
      </p:sp>
    </p:spTree>
    <p:extLst>
      <p:ext uri="{BB962C8B-B14F-4D97-AF65-F5344CB8AC3E}">
        <p14:creationId xmlns:p14="http://schemas.microsoft.com/office/powerpoint/2010/main" val="105910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Kernproces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Nieuwe kernactiviteit ‘handelingsgerichte diagnostiek’ </a:t>
            </a:r>
            <a:r>
              <a:rPr lang="nl-BE" dirty="0">
                <a:sym typeface="Wingdings" panose="05000000000000000000" pitchFamily="2" charset="2"/>
              </a:rPr>
              <a:t> ‘analyseren’ wordt ‘handelingsgericht diagnosticeren’</a:t>
            </a:r>
          </a:p>
          <a:p>
            <a:r>
              <a:rPr lang="nl-BE" dirty="0"/>
              <a:t>‘onderwijs- en opvoedingsbehoeften’, in lijn met </a:t>
            </a:r>
            <a:r>
              <a:rPr lang="nl-BE" dirty="0" err="1"/>
              <a:t>Prodia</a:t>
            </a:r>
            <a:endParaRPr lang="nl-BE" dirty="0"/>
          </a:p>
          <a:p>
            <a:r>
              <a:rPr lang="nl-BE" dirty="0"/>
              <a:t>Extra functie ‘HGD (handelen en) evalueren’</a:t>
            </a:r>
          </a:p>
          <a:p>
            <a:pPr lvl="1"/>
            <a:r>
              <a:rPr lang="nl-BE" dirty="0"/>
              <a:t>Om het afgesproken evaluatiemoment na een periode van handelen te kunnen wegschrijven in Lars (</a:t>
            </a:r>
            <a:r>
              <a:rPr lang="nl-BE" i="1" dirty="0"/>
              <a:t>kan</a:t>
            </a:r>
            <a:r>
              <a:rPr lang="nl-BE" dirty="0"/>
              <a:t> ook leiden tot ‘afsluiten traject’)</a:t>
            </a:r>
          </a:p>
          <a:p>
            <a:r>
              <a:rPr lang="nl-BE" dirty="0"/>
              <a:t>Opmerking: </a:t>
            </a:r>
          </a:p>
          <a:p>
            <a:pPr lvl="1"/>
            <a:r>
              <a:rPr lang="nl-BE" dirty="0"/>
              <a:t>ook </a:t>
            </a:r>
            <a:r>
              <a:rPr lang="nl-BE" dirty="0" err="1"/>
              <a:t>subprocessen</a:t>
            </a:r>
            <a:r>
              <a:rPr lang="nl-BE" dirty="0"/>
              <a:t> voorzien voor ‘begeleiden’?</a:t>
            </a:r>
          </a:p>
        </p:txBody>
      </p:sp>
    </p:spTree>
    <p:extLst>
      <p:ext uri="{BB962C8B-B14F-4D97-AF65-F5344CB8AC3E}">
        <p14:creationId xmlns:p14="http://schemas.microsoft.com/office/powerpoint/2010/main" val="279013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08822" y="355221"/>
            <a:ext cx="2264565" cy="1486264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KERNPROCES 3</a:t>
            </a:r>
          </a:p>
        </p:txBody>
      </p:sp>
      <p:sp>
        <p:nvSpPr>
          <p:cNvPr id="5" name="Rechthoek 4"/>
          <p:cNvSpPr/>
          <p:nvPr/>
        </p:nvSpPr>
        <p:spPr>
          <a:xfrm>
            <a:off x="408821" y="1931608"/>
            <a:ext cx="5687179" cy="584242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KERNACTIVITEIT</a:t>
            </a:r>
          </a:p>
        </p:txBody>
      </p:sp>
      <p:sp>
        <p:nvSpPr>
          <p:cNvPr id="6" name="Rechthoek 5"/>
          <p:cNvSpPr/>
          <p:nvPr/>
        </p:nvSpPr>
        <p:spPr>
          <a:xfrm>
            <a:off x="6019276" y="1931608"/>
            <a:ext cx="5591929" cy="593720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FUNCTIE in LARS</a:t>
            </a:r>
          </a:p>
        </p:txBody>
      </p:sp>
      <p:sp>
        <p:nvSpPr>
          <p:cNvPr id="7" name="Rechthoek 6"/>
          <p:cNvSpPr/>
          <p:nvPr/>
        </p:nvSpPr>
        <p:spPr>
          <a:xfrm>
            <a:off x="2673386" y="352031"/>
            <a:ext cx="8937819" cy="1482740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400" dirty="0">
                <a:solidFill>
                  <a:srgbClr val="FF0000"/>
                </a:solidFill>
              </a:rPr>
              <a:t>Handelingsgericht diagnosticeren</a:t>
            </a:r>
            <a:r>
              <a:rPr lang="nl-BE" sz="2400" dirty="0">
                <a:solidFill>
                  <a:schemeClr val="bg1"/>
                </a:solidFill>
              </a:rPr>
              <a:t>, begeleiden en coördineren </a:t>
            </a:r>
            <a:r>
              <a:rPr lang="nl-BE" sz="2400" b="1" dirty="0">
                <a:solidFill>
                  <a:schemeClr val="bg1"/>
                </a:solidFill>
              </a:rPr>
              <a:t>teneinde</a:t>
            </a:r>
            <a:r>
              <a:rPr lang="nl-BE" sz="2400" dirty="0">
                <a:solidFill>
                  <a:schemeClr val="bg1"/>
                </a:solidFill>
              </a:rPr>
              <a:t> leerlingen (en ouders) maximaal te laten participeren aan het onderwijsleerproces door goede afstemming op de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>
                <a:solidFill>
                  <a:srgbClr val="FF0000"/>
                </a:solidFill>
              </a:rPr>
              <a:t>onderwijs- en opvoedingsbehoeften</a:t>
            </a:r>
            <a:r>
              <a:rPr lang="nl-BE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hthoek 7"/>
          <p:cNvSpPr/>
          <p:nvPr/>
        </p:nvSpPr>
        <p:spPr>
          <a:xfrm>
            <a:off x="408822" y="2515850"/>
            <a:ext cx="5610454" cy="37992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dirty="0"/>
              <a:t>Handelingsgerichte diagnostiek</a:t>
            </a:r>
          </a:p>
          <a:p>
            <a:r>
              <a:rPr lang="nl-BE" sz="2400" dirty="0"/>
              <a:t>Begeleiding</a:t>
            </a:r>
          </a:p>
          <a:p>
            <a:r>
              <a:rPr lang="nl-BE" sz="2400" dirty="0"/>
              <a:t>Draaischijffunctie</a:t>
            </a:r>
          </a:p>
        </p:txBody>
      </p:sp>
      <p:sp>
        <p:nvSpPr>
          <p:cNvPr id="9" name="Rechthoek 8"/>
          <p:cNvSpPr/>
          <p:nvPr/>
        </p:nvSpPr>
        <p:spPr>
          <a:xfrm>
            <a:off x="6019276" y="2525328"/>
            <a:ext cx="5591929" cy="3789699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400" dirty="0"/>
              <a:t>HGD-Intake</a:t>
            </a:r>
          </a:p>
          <a:p>
            <a:r>
              <a:rPr lang="nl-BE" sz="2400" dirty="0"/>
              <a:t>HGD-Strategie</a:t>
            </a:r>
          </a:p>
          <a:p>
            <a:r>
              <a:rPr lang="nl-BE" sz="2400" dirty="0"/>
              <a:t>HGD-Onderzoek</a:t>
            </a:r>
          </a:p>
          <a:p>
            <a:r>
              <a:rPr lang="nl-BE" sz="2400" dirty="0"/>
              <a:t>HGD-Integratie en aanbeveling</a:t>
            </a:r>
          </a:p>
          <a:p>
            <a:r>
              <a:rPr lang="nl-BE" sz="2400" dirty="0"/>
              <a:t>HGD-Advies</a:t>
            </a:r>
          </a:p>
          <a:p>
            <a:r>
              <a:rPr lang="nl-BE" sz="2400" dirty="0">
                <a:solidFill>
                  <a:srgbClr val="FF0000"/>
                </a:solidFill>
              </a:rPr>
              <a:t>HGD-(Handelen en) evalueren</a:t>
            </a:r>
          </a:p>
          <a:p>
            <a:r>
              <a:rPr lang="nl-BE" sz="2400" dirty="0">
                <a:solidFill>
                  <a:srgbClr val="FF0000"/>
                </a:solidFill>
              </a:rPr>
              <a:t>Selectief contactmoment </a:t>
            </a:r>
          </a:p>
          <a:p>
            <a:r>
              <a:rPr lang="nl-BE" sz="2400" dirty="0">
                <a:solidFill>
                  <a:srgbClr val="FF0000"/>
                </a:solidFill>
              </a:rPr>
              <a:t>Begeleiding</a:t>
            </a:r>
          </a:p>
          <a:p>
            <a:r>
              <a:rPr lang="nl-BE" sz="2400" dirty="0">
                <a:solidFill>
                  <a:srgbClr val="FF0000"/>
                </a:solidFill>
              </a:rPr>
              <a:t>Draaischijffunctie</a:t>
            </a:r>
          </a:p>
          <a:p>
            <a:r>
              <a:rPr lang="nl-BE" sz="2400" dirty="0"/>
              <a:t>Formalisering attest/advies</a:t>
            </a:r>
          </a:p>
        </p:txBody>
      </p:sp>
    </p:spTree>
    <p:extLst>
      <p:ext uri="{BB962C8B-B14F-4D97-AF65-F5344CB8AC3E}">
        <p14:creationId xmlns:p14="http://schemas.microsoft.com/office/powerpoint/2010/main" val="84406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Kernproces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Vanuit parallel met KP 3 </a:t>
            </a:r>
            <a:r>
              <a:rPr lang="nl-BE" dirty="0">
                <a:sym typeface="Wingdings" panose="05000000000000000000" pitchFamily="2" charset="2"/>
              </a:rPr>
              <a:t> analyseren wordt handelingsgericht diagnosticeren</a:t>
            </a:r>
          </a:p>
        </p:txBody>
      </p:sp>
    </p:spTree>
    <p:extLst>
      <p:ext uri="{BB962C8B-B14F-4D97-AF65-F5344CB8AC3E}">
        <p14:creationId xmlns:p14="http://schemas.microsoft.com/office/powerpoint/2010/main" val="3297986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08822" y="355221"/>
            <a:ext cx="2264565" cy="1486264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KERNPROCES 4</a:t>
            </a:r>
          </a:p>
        </p:txBody>
      </p:sp>
      <p:sp>
        <p:nvSpPr>
          <p:cNvPr id="5" name="Rechthoek 4"/>
          <p:cNvSpPr/>
          <p:nvPr/>
        </p:nvSpPr>
        <p:spPr>
          <a:xfrm>
            <a:off x="408821" y="1931608"/>
            <a:ext cx="5687179" cy="584242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KERNACTIVITEIT</a:t>
            </a:r>
          </a:p>
        </p:txBody>
      </p:sp>
      <p:sp>
        <p:nvSpPr>
          <p:cNvPr id="6" name="Rechthoek 5"/>
          <p:cNvSpPr/>
          <p:nvPr/>
        </p:nvSpPr>
        <p:spPr>
          <a:xfrm>
            <a:off x="6019276" y="1931608"/>
            <a:ext cx="5591929" cy="593720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FUNCTIE in LARS</a:t>
            </a:r>
          </a:p>
        </p:txBody>
      </p:sp>
      <p:sp>
        <p:nvSpPr>
          <p:cNvPr id="7" name="Rechthoek 6"/>
          <p:cNvSpPr/>
          <p:nvPr/>
        </p:nvSpPr>
        <p:spPr>
          <a:xfrm>
            <a:off x="2673386" y="352031"/>
            <a:ext cx="8937819" cy="1482740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400" dirty="0">
                <a:solidFill>
                  <a:srgbClr val="FF0000"/>
                </a:solidFill>
              </a:rPr>
              <a:t>Handelingsgericht diagnosticeren</a:t>
            </a:r>
            <a:r>
              <a:rPr lang="nl-BE" sz="2400" dirty="0">
                <a:solidFill>
                  <a:schemeClr val="bg1"/>
                </a:solidFill>
              </a:rPr>
              <a:t>, begeleiden en coördineren </a:t>
            </a:r>
            <a:r>
              <a:rPr lang="nl-BE" sz="2400" b="1" dirty="0">
                <a:solidFill>
                  <a:schemeClr val="bg1"/>
                </a:solidFill>
              </a:rPr>
              <a:t>teneinde</a:t>
            </a:r>
            <a:r>
              <a:rPr lang="nl-BE" sz="2400" dirty="0">
                <a:solidFill>
                  <a:schemeClr val="bg1"/>
                </a:solidFill>
              </a:rPr>
              <a:t> via aanklampend werken de ontwikkelingskansen van leerlingen te vrijwaren en veiligheid te garanderen.</a:t>
            </a:r>
          </a:p>
        </p:txBody>
      </p:sp>
      <p:sp>
        <p:nvSpPr>
          <p:cNvPr id="8" name="Rechthoek 7"/>
          <p:cNvSpPr/>
          <p:nvPr/>
        </p:nvSpPr>
        <p:spPr>
          <a:xfrm>
            <a:off x="408822" y="2515850"/>
            <a:ext cx="5610454" cy="37928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dirty="0"/>
              <a:t>Handelingsgerichte diagnostiek</a:t>
            </a:r>
          </a:p>
          <a:p>
            <a:r>
              <a:rPr lang="nl-BE" sz="2400" dirty="0"/>
              <a:t>Begeleiding</a:t>
            </a:r>
          </a:p>
          <a:p>
            <a:r>
              <a:rPr lang="nl-BE" sz="2400" dirty="0"/>
              <a:t>Draaischijffunctie</a:t>
            </a:r>
          </a:p>
        </p:txBody>
      </p:sp>
      <p:sp>
        <p:nvSpPr>
          <p:cNvPr id="9" name="Rechthoek 8"/>
          <p:cNvSpPr/>
          <p:nvPr/>
        </p:nvSpPr>
        <p:spPr>
          <a:xfrm>
            <a:off x="6019276" y="2525328"/>
            <a:ext cx="5591929" cy="378336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400" dirty="0"/>
              <a:t>HGD-Intake</a:t>
            </a:r>
          </a:p>
          <a:p>
            <a:r>
              <a:rPr lang="nl-BE" sz="2400" dirty="0"/>
              <a:t>HGD-Strategie</a:t>
            </a:r>
          </a:p>
          <a:p>
            <a:r>
              <a:rPr lang="nl-BE" sz="2400" dirty="0"/>
              <a:t>HGD-Onderzoek</a:t>
            </a:r>
          </a:p>
          <a:p>
            <a:r>
              <a:rPr lang="nl-BE" sz="2400" dirty="0"/>
              <a:t>HGD-Integratie en aanbeveling</a:t>
            </a:r>
          </a:p>
          <a:p>
            <a:r>
              <a:rPr lang="nl-BE" sz="2400" dirty="0"/>
              <a:t>HGD-Advies</a:t>
            </a:r>
          </a:p>
          <a:p>
            <a:r>
              <a:rPr lang="nl-BE" sz="2400" dirty="0">
                <a:solidFill>
                  <a:srgbClr val="FF0000"/>
                </a:solidFill>
              </a:rPr>
              <a:t>HGD-(Handelen en) evalueren</a:t>
            </a:r>
          </a:p>
          <a:p>
            <a:r>
              <a:rPr lang="nl-BE" sz="2400" dirty="0">
                <a:solidFill>
                  <a:srgbClr val="FF0000"/>
                </a:solidFill>
              </a:rPr>
              <a:t>Selectief contactmoment </a:t>
            </a:r>
          </a:p>
          <a:p>
            <a:r>
              <a:rPr lang="nl-BE" sz="2400" dirty="0">
                <a:solidFill>
                  <a:srgbClr val="FF0000"/>
                </a:solidFill>
              </a:rPr>
              <a:t>Begeleiding</a:t>
            </a:r>
          </a:p>
          <a:p>
            <a:r>
              <a:rPr lang="nl-BE" sz="2400" dirty="0">
                <a:solidFill>
                  <a:srgbClr val="FF0000"/>
                </a:solidFill>
              </a:rPr>
              <a:t>Draaischijffunctie</a:t>
            </a:r>
          </a:p>
          <a:p>
            <a:r>
              <a:rPr lang="nl-BE" sz="2400" dirty="0"/>
              <a:t>Formalisering attest/advies</a:t>
            </a:r>
          </a:p>
        </p:txBody>
      </p:sp>
    </p:spTree>
    <p:extLst>
      <p:ext uri="{BB962C8B-B14F-4D97-AF65-F5344CB8AC3E}">
        <p14:creationId xmlns:p14="http://schemas.microsoft.com/office/powerpoint/2010/main" val="61817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Kernproces 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‘Ouders en leerlingen’ wordt ‘leerlingen en ouders’</a:t>
            </a:r>
          </a:p>
          <a:p>
            <a:r>
              <a:rPr lang="nl-BE" dirty="0"/>
              <a:t>‘Scharniermomenten’: mag het wat </a:t>
            </a:r>
            <a:r>
              <a:rPr lang="nl-BE" dirty="0" err="1"/>
              <a:t>gelijkgerichter</a:t>
            </a:r>
            <a:r>
              <a:rPr lang="nl-BE" dirty="0"/>
              <a:t>?</a:t>
            </a:r>
            <a:br>
              <a:rPr lang="nl-BE" dirty="0"/>
            </a:br>
            <a:r>
              <a:rPr lang="nl-BE" dirty="0">
                <a:sym typeface="Wingdings" panose="05000000000000000000" pitchFamily="2" charset="2"/>
              </a:rPr>
              <a:t> alle vrije </a:t>
            </a:r>
            <a:r>
              <a:rPr lang="nl-BE" dirty="0" err="1">
                <a:sym typeface="Wingdings" panose="05000000000000000000" pitchFamily="2" charset="2"/>
              </a:rPr>
              <a:t>CLB’s</a:t>
            </a:r>
            <a:r>
              <a:rPr lang="nl-BE" dirty="0">
                <a:sym typeface="Wingdings" panose="05000000000000000000" pitchFamily="2" charset="2"/>
              </a:rPr>
              <a:t> organiseren infomomenten op deze scharniermomenten:</a:t>
            </a:r>
            <a:endParaRPr lang="nl-BE" dirty="0"/>
          </a:p>
          <a:p>
            <a:pPr lvl="1"/>
            <a:r>
              <a:rPr lang="nl-BE" dirty="0"/>
              <a:t>Overgang LO-SO </a:t>
            </a:r>
          </a:p>
          <a:p>
            <a:pPr lvl="1"/>
            <a:r>
              <a:rPr lang="nl-BE" dirty="0"/>
              <a:t>Overgang 1ste graad SO-2de graad SO / overgang observatiejaar-opleidingsfase</a:t>
            </a:r>
          </a:p>
          <a:p>
            <a:pPr lvl="1"/>
            <a:r>
              <a:rPr lang="nl-BE" dirty="0"/>
              <a:t>Overgang SO-HO/arbeid</a:t>
            </a:r>
          </a:p>
          <a:p>
            <a:pPr lvl="1"/>
            <a:r>
              <a:rPr lang="nl-BE" dirty="0"/>
              <a:t>Voor specifieke onderwijscontexten en/of doelgroepen van leerlingen met specifieke noden (OKAN, </a:t>
            </a:r>
            <a:r>
              <a:rPr lang="nl-BE" dirty="0" err="1"/>
              <a:t>BuO</a:t>
            </a:r>
            <a:r>
              <a:rPr lang="nl-BE" dirty="0"/>
              <a:t>, DBSO) kan kernproces 5 een specifieke aanpak en invulling vragen. Voor bepaalde doelgroepen kunnen er ook andere relevante scharniermomenten zijn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61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08822" y="355221"/>
            <a:ext cx="2264565" cy="1919348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KERNPROCES 5</a:t>
            </a:r>
          </a:p>
        </p:txBody>
      </p:sp>
      <p:sp>
        <p:nvSpPr>
          <p:cNvPr id="5" name="Rechthoek 4"/>
          <p:cNvSpPr/>
          <p:nvPr/>
        </p:nvSpPr>
        <p:spPr>
          <a:xfrm>
            <a:off x="408822" y="2388808"/>
            <a:ext cx="5687179" cy="584242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KERNACTIVITEIT</a:t>
            </a:r>
          </a:p>
        </p:txBody>
      </p:sp>
      <p:sp>
        <p:nvSpPr>
          <p:cNvPr id="6" name="Rechthoek 5"/>
          <p:cNvSpPr/>
          <p:nvPr/>
        </p:nvSpPr>
        <p:spPr>
          <a:xfrm>
            <a:off x="6019277" y="2388808"/>
            <a:ext cx="5591929" cy="593720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FUNCTIE in LARS</a:t>
            </a:r>
          </a:p>
        </p:txBody>
      </p:sp>
      <p:sp>
        <p:nvSpPr>
          <p:cNvPr id="7" name="Rechthoek 6"/>
          <p:cNvSpPr/>
          <p:nvPr/>
        </p:nvSpPr>
        <p:spPr>
          <a:xfrm>
            <a:off x="2673386" y="352030"/>
            <a:ext cx="8937819" cy="1922539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400" dirty="0">
                <a:solidFill>
                  <a:schemeClr val="bg1"/>
                </a:solidFill>
              </a:rPr>
              <a:t>Collectief </a:t>
            </a:r>
            <a:r>
              <a:rPr lang="nl-BE" sz="2400" dirty="0">
                <a:solidFill>
                  <a:srgbClr val="FF0000"/>
                </a:solidFill>
              </a:rPr>
              <a:t>en</a:t>
            </a:r>
            <a:r>
              <a:rPr lang="nl-BE" sz="2400" dirty="0">
                <a:solidFill>
                  <a:schemeClr val="bg1"/>
                </a:solidFill>
              </a:rPr>
              <a:t> objectief informeren over het </a:t>
            </a:r>
            <a:r>
              <a:rPr lang="nl-BE" sz="2400" dirty="0">
                <a:solidFill>
                  <a:srgbClr val="FF0000"/>
                </a:solidFill>
              </a:rPr>
              <a:t>volledige</a:t>
            </a:r>
            <a:r>
              <a:rPr lang="nl-BE" sz="2400" dirty="0">
                <a:solidFill>
                  <a:schemeClr val="bg1"/>
                </a:solidFill>
              </a:rPr>
              <a:t> onderwijslandschap, het studiekeuzeproces en de arbeidsmarkt teneinde </a:t>
            </a:r>
            <a:r>
              <a:rPr lang="nl-BE" sz="2400" dirty="0">
                <a:solidFill>
                  <a:srgbClr val="FF0000"/>
                </a:solidFill>
              </a:rPr>
              <a:t>leerlingen en ouders </a:t>
            </a:r>
            <a:r>
              <a:rPr lang="nl-BE" sz="2400" dirty="0">
                <a:solidFill>
                  <a:schemeClr val="bg1"/>
                </a:solidFill>
              </a:rPr>
              <a:t>in staat te stellen tot het maken van juiste keuzes, die het welbevinden, de betrokkenheid en kwalificatie kunnen bevorderen.</a:t>
            </a:r>
          </a:p>
        </p:txBody>
      </p:sp>
      <p:sp>
        <p:nvSpPr>
          <p:cNvPr id="8" name="Rechthoek 7"/>
          <p:cNvSpPr/>
          <p:nvPr/>
        </p:nvSpPr>
        <p:spPr>
          <a:xfrm>
            <a:off x="390297" y="2973048"/>
            <a:ext cx="5610454" cy="31077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dirty="0"/>
              <a:t>/</a:t>
            </a:r>
          </a:p>
        </p:txBody>
      </p:sp>
      <p:sp>
        <p:nvSpPr>
          <p:cNvPr id="9" name="Rechthoek 8"/>
          <p:cNvSpPr/>
          <p:nvPr/>
        </p:nvSpPr>
        <p:spPr>
          <a:xfrm>
            <a:off x="6019276" y="2982528"/>
            <a:ext cx="5591929" cy="3107710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b="1" i="1" dirty="0">
                <a:solidFill>
                  <a:schemeClr val="bg1"/>
                </a:solidFill>
              </a:rPr>
              <a:t>In schooldossier:</a:t>
            </a:r>
          </a:p>
          <a:p>
            <a:r>
              <a:rPr lang="nl-BE" sz="2400" dirty="0">
                <a:solidFill>
                  <a:srgbClr val="FF0000"/>
                </a:solidFill>
              </a:rPr>
              <a:t>Collectieve informatieverstrekking</a:t>
            </a:r>
          </a:p>
        </p:txBody>
      </p:sp>
    </p:spTree>
    <p:extLst>
      <p:ext uri="{BB962C8B-B14F-4D97-AF65-F5344CB8AC3E}">
        <p14:creationId xmlns:p14="http://schemas.microsoft.com/office/powerpoint/2010/main" val="239767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Kernproces 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Was al geherformuleerd naar aanleiding van decreet</a:t>
            </a:r>
          </a:p>
          <a:p>
            <a:r>
              <a:rPr lang="nl-BE" dirty="0"/>
              <a:t>Vertaling in Lars op moment dat schooldossier operationeel is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609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08822" y="355221"/>
            <a:ext cx="2264565" cy="1486264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KERNPROCES 6</a:t>
            </a:r>
          </a:p>
        </p:txBody>
      </p:sp>
      <p:sp>
        <p:nvSpPr>
          <p:cNvPr id="5" name="Rechthoek 4"/>
          <p:cNvSpPr/>
          <p:nvPr/>
        </p:nvSpPr>
        <p:spPr>
          <a:xfrm>
            <a:off x="408821" y="1931608"/>
            <a:ext cx="5687179" cy="584242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KERNACTIVITEIT</a:t>
            </a:r>
          </a:p>
        </p:txBody>
      </p:sp>
      <p:sp>
        <p:nvSpPr>
          <p:cNvPr id="6" name="Rechthoek 5"/>
          <p:cNvSpPr/>
          <p:nvPr/>
        </p:nvSpPr>
        <p:spPr>
          <a:xfrm>
            <a:off x="6019276" y="1931608"/>
            <a:ext cx="5591929" cy="593720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FUNCTIE in LARS</a:t>
            </a:r>
          </a:p>
        </p:txBody>
      </p:sp>
      <p:sp>
        <p:nvSpPr>
          <p:cNvPr id="7" name="Rechthoek 6"/>
          <p:cNvSpPr/>
          <p:nvPr/>
        </p:nvSpPr>
        <p:spPr>
          <a:xfrm>
            <a:off x="2673386" y="352031"/>
            <a:ext cx="8937819" cy="1482740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400" dirty="0">
                <a:solidFill>
                  <a:schemeClr val="bg1"/>
                </a:solidFill>
              </a:rPr>
              <a:t>Signaleren en/of inhoudelijke expertise inbrengen in de school </a:t>
            </a:r>
            <a:r>
              <a:rPr lang="nl-BE" sz="2400" b="1" dirty="0">
                <a:solidFill>
                  <a:schemeClr val="bg1"/>
                </a:solidFill>
              </a:rPr>
              <a:t>teneinde</a:t>
            </a:r>
            <a:r>
              <a:rPr lang="nl-BE" sz="2400" dirty="0">
                <a:solidFill>
                  <a:schemeClr val="bg1"/>
                </a:solidFill>
              </a:rPr>
              <a:t> te faciliteren dat schoolteams en leerkrachten planmatig en zelfstandig de zorg voor al hun leerlingen opnemen.</a:t>
            </a:r>
          </a:p>
        </p:txBody>
      </p:sp>
      <p:sp>
        <p:nvSpPr>
          <p:cNvPr id="8" name="Rechthoek 7"/>
          <p:cNvSpPr/>
          <p:nvPr/>
        </p:nvSpPr>
        <p:spPr>
          <a:xfrm>
            <a:off x="407988" y="2525328"/>
            <a:ext cx="5610454" cy="3799272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dirty="0"/>
              <a:t>Signaalfunctie</a:t>
            </a:r>
          </a:p>
          <a:p>
            <a:r>
              <a:rPr lang="nl-BE" sz="2400" dirty="0"/>
              <a:t>Consultatieve leerlingenbegeleiding</a:t>
            </a:r>
          </a:p>
        </p:txBody>
      </p:sp>
      <p:sp>
        <p:nvSpPr>
          <p:cNvPr id="9" name="Rechthoek 8"/>
          <p:cNvSpPr/>
          <p:nvPr/>
        </p:nvSpPr>
        <p:spPr>
          <a:xfrm>
            <a:off x="6019276" y="2525328"/>
            <a:ext cx="5591929" cy="3799272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b="1" i="1" dirty="0">
                <a:solidFill>
                  <a:schemeClr val="bg1"/>
                </a:solidFill>
              </a:rPr>
              <a:t>In schooldossier:</a:t>
            </a:r>
          </a:p>
          <a:p>
            <a:r>
              <a:rPr lang="nl-BE" sz="2400" dirty="0">
                <a:solidFill>
                  <a:srgbClr val="FF0000"/>
                </a:solidFill>
              </a:rPr>
              <a:t>Signaalfunctie</a:t>
            </a:r>
          </a:p>
          <a:p>
            <a:r>
              <a:rPr lang="nl-BE" sz="2400" dirty="0">
                <a:solidFill>
                  <a:srgbClr val="FF0000"/>
                </a:solidFill>
              </a:rPr>
              <a:t>Consultatieve leerlingenbegeleiding</a:t>
            </a:r>
          </a:p>
        </p:txBody>
      </p:sp>
    </p:spTree>
    <p:extLst>
      <p:ext uri="{BB962C8B-B14F-4D97-AF65-F5344CB8AC3E}">
        <p14:creationId xmlns:p14="http://schemas.microsoft.com/office/powerpoint/2010/main" val="256015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Kernproces 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Gezien overgangsjaar m.b.t. systematische contactmomenten: voorlopig geen herformulering van kernproces</a:t>
            </a:r>
          </a:p>
          <a:p>
            <a:r>
              <a:rPr lang="nl-BE" dirty="0"/>
              <a:t>Functies in Lars wel aanpassen aan terminologie contactmomenten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894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Watskeburt</a:t>
            </a:r>
            <a:r>
              <a:rPr lang="nl-BE" dirty="0"/>
              <a:t>?!</a:t>
            </a:r>
          </a:p>
        </p:txBody>
      </p:sp>
      <p:grpSp>
        <p:nvGrpSpPr>
          <p:cNvPr id="10" name="Groep 9"/>
          <p:cNvGrpSpPr/>
          <p:nvPr/>
        </p:nvGrpSpPr>
        <p:grpSpPr>
          <a:xfrm>
            <a:off x="3095803" y="1512873"/>
            <a:ext cx="6962775" cy="4095750"/>
            <a:chOff x="3365769" y="563639"/>
            <a:chExt cx="6962775" cy="409575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6082" y="563639"/>
              <a:ext cx="2847975" cy="154305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5769" y="2106689"/>
              <a:ext cx="6962775" cy="2552700"/>
            </a:xfrm>
            <a:prstGeom prst="rect">
              <a:avLst/>
            </a:prstGeom>
          </p:spPr>
        </p:pic>
      </p:grp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250743">
            <a:off x="3797116" y="1064470"/>
            <a:ext cx="7376160" cy="553212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13814">
            <a:off x="2351088" y="1097608"/>
            <a:ext cx="8585922" cy="520183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9667">
            <a:off x="3594506" y="441962"/>
            <a:ext cx="7781380" cy="583603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288" y="0"/>
            <a:ext cx="11592469" cy="6870972"/>
          </a:xfrm>
          <a:prstGeom prst="rect">
            <a:avLst/>
          </a:prstGeom>
        </p:spPr>
      </p:pic>
      <p:sp>
        <p:nvSpPr>
          <p:cNvPr id="15" name="Vrije vorm 14"/>
          <p:cNvSpPr/>
          <p:nvPr/>
        </p:nvSpPr>
        <p:spPr>
          <a:xfrm>
            <a:off x="5319931" y="1680150"/>
            <a:ext cx="3328769" cy="1059855"/>
          </a:xfrm>
          <a:custGeom>
            <a:avLst/>
            <a:gdLst>
              <a:gd name="connsiteX0" fmla="*/ 3595469 w 4576544"/>
              <a:gd name="connsiteY0" fmla="*/ 552450 h 2409825"/>
              <a:gd name="connsiteX1" fmla="*/ 3138269 w 4576544"/>
              <a:gd name="connsiteY1" fmla="*/ 276225 h 2409825"/>
              <a:gd name="connsiteX2" fmla="*/ 3052544 w 4576544"/>
              <a:gd name="connsiteY2" fmla="*/ 247650 h 2409825"/>
              <a:gd name="connsiteX3" fmla="*/ 2976344 w 4576544"/>
              <a:gd name="connsiteY3" fmla="*/ 200025 h 2409825"/>
              <a:gd name="connsiteX4" fmla="*/ 2890619 w 4576544"/>
              <a:gd name="connsiteY4" fmla="*/ 161925 h 2409825"/>
              <a:gd name="connsiteX5" fmla="*/ 2795369 w 4576544"/>
              <a:gd name="connsiteY5" fmla="*/ 114300 h 2409825"/>
              <a:gd name="connsiteX6" fmla="*/ 2538194 w 4576544"/>
              <a:gd name="connsiteY6" fmla="*/ 38100 h 2409825"/>
              <a:gd name="connsiteX7" fmla="*/ 2452469 w 4576544"/>
              <a:gd name="connsiteY7" fmla="*/ 28575 h 2409825"/>
              <a:gd name="connsiteX8" fmla="*/ 2242919 w 4576544"/>
              <a:gd name="connsiteY8" fmla="*/ 0 h 2409825"/>
              <a:gd name="connsiteX9" fmla="*/ 1928594 w 4576544"/>
              <a:gd name="connsiteY9" fmla="*/ 19050 h 2409825"/>
              <a:gd name="connsiteX10" fmla="*/ 1823819 w 4576544"/>
              <a:gd name="connsiteY10" fmla="*/ 28575 h 2409825"/>
              <a:gd name="connsiteX11" fmla="*/ 1557119 w 4576544"/>
              <a:gd name="connsiteY11" fmla="*/ 76200 h 2409825"/>
              <a:gd name="connsiteX12" fmla="*/ 1452344 w 4576544"/>
              <a:gd name="connsiteY12" fmla="*/ 95250 h 2409825"/>
              <a:gd name="connsiteX13" fmla="*/ 1347569 w 4576544"/>
              <a:gd name="connsiteY13" fmla="*/ 104775 h 2409825"/>
              <a:gd name="connsiteX14" fmla="*/ 1223744 w 4576544"/>
              <a:gd name="connsiteY14" fmla="*/ 123825 h 2409825"/>
              <a:gd name="connsiteX15" fmla="*/ 909419 w 4576544"/>
              <a:gd name="connsiteY15" fmla="*/ 219075 h 2409825"/>
              <a:gd name="connsiteX16" fmla="*/ 376019 w 4576544"/>
              <a:gd name="connsiteY16" fmla="*/ 428625 h 2409825"/>
              <a:gd name="connsiteX17" fmla="*/ 290294 w 4576544"/>
              <a:gd name="connsiteY17" fmla="*/ 447675 h 2409825"/>
              <a:gd name="connsiteX18" fmla="*/ 214094 w 4576544"/>
              <a:gd name="connsiteY18" fmla="*/ 485775 h 2409825"/>
              <a:gd name="connsiteX19" fmla="*/ 166469 w 4576544"/>
              <a:gd name="connsiteY19" fmla="*/ 533400 h 2409825"/>
              <a:gd name="connsiteX20" fmla="*/ 109319 w 4576544"/>
              <a:gd name="connsiteY20" fmla="*/ 571500 h 2409825"/>
              <a:gd name="connsiteX21" fmla="*/ 71219 w 4576544"/>
              <a:gd name="connsiteY21" fmla="*/ 600075 h 2409825"/>
              <a:gd name="connsiteX22" fmla="*/ 14069 w 4576544"/>
              <a:gd name="connsiteY22" fmla="*/ 704850 h 2409825"/>
              <a:gd name="connsiteX23" fmla="*/ 33119 w 4576544"/>
              <a:gd name="connsiteY23" fmla="*/ 971550 h 2409825"/>
              <a:gd name="connsiteX24" fmla="*/ 109319 w 4576544"/>
              <a:gd name="connsiteY24" fmla="*/ 1133475 h 2409825"/>
              <a:gd name="connsiteX25" fmla="*/ 214094 w 4576544"/>
              <a:gd name="connsiteY25" fmla="*/ 1371600 h 2409825"/>
              <a:gd name="connsiteX26" fmla="*/ 280769 w 4576544"/>
              <a:gd name="connsiteY26" fmla="*/ 1457325 h 2409825"/>
              <a:gd name="connsiteX27" fmla="*/ 337919 w 4576544"/>
              <a:gd name="connsiteY27" fmla="*/ 1552575 h 2409825"/>
              <a:gd name="connsiteX28" fmla="*/ 528419 w 4576544"/>
              <a:gd name="connsiteY28" fmla="*/ 1743075 h 2409825"/>
              <a:gd name="connsiteX29" fmla="*/ 623669 w 4576544"/>
              <a:gd name="connsiteY29" fmla="*/ 1838325 h 2409825"/>
              <a:gd name="connsiteX30" fmla="*/ 718919 w 4576544"/>
              <a:gd name="connsiteY30" fmla="*/ 1914525 h 2409825"/>
              <a:gd name="connsiteX31" fmla="*/ 804644 w 4576544"/>
              <a:gd name="connsiteY31" fmla="*/ 1971675 h 2409825"/>
              <a:gd name="connsiteX32" fmla="*/ 995144 w 4576544"/>
              <a:gd name="connsiteY32" fmla="*/ 2133600 h 2409825"/>
              <a:gd name="connsiteX33" fmla="*/ 1385669 w 4576544"/>
              <a:gd name="connsiteY33" fmla="*/ 2324100 h 2409825"/>
              <a:gd name="connsiteX34" fmla="*/ 1528544 w 4576544"/>
              <a:gd name="connsiteY34" fmla="*/ 2371725 h 2409825"/>
              <a:gd name="connsiteX35" fmla="*/ 1833344 w 4576544"/>
              <a:gd name="connsiteY35" fmla="*/ 2409825 h 2409825"/>
              <a:gd name="connsiteX36" fmla="*/ 2204819 w 4576544"/>
              <a:gd name="connsiteY36" fmla="*/ 2381250 h 2409825"/>
              <a:gd name="connsiteX37" fmla="*/ 2538194 w 4576544"/>
              <a:gd name="connsiteY37" fmla="*/ 2314575 h 2409825"/>
              <a:gd name="connsiteX38" fmla="*/ 2681069 w 4576544"/>
              <a:gd name="connsiteY38" fmla="*/ 2266950 h 2409825"/>
              <a:gd name="connsiteX39" fmla="*/ 2852519 w 4576544"/>
              <a:gd name="connsiteY39" fmla="*/ 2219325 h 2409825"/>
              <a:gd name="connsiteX40" fmla="*/ 3033494 w 4576544"/>
              <a:gd name="connsiteY40" fmla="*/ 2152650 h 2409825"/>
              <a:gd name="connsiteX41" fmla="*/ 3185894 w 4576544"/>
              <a:gd name="connsiteY41" fmla="*/ 2105025 h 2409825"/>
              <a:gd name="connsiteX42" fmla="*/ 3328769 w 4576544"/>
              <a:gd name="connsiteY42" fmla="*/ 2047875 h 2409825"/>
              <a:gd name="connsiteX43" fmla="*/ 3585944 w 4576544"/>
              <a:gd name="connsiteY43" fmla="*/ 1952625 h 2409825"/>
              <a:gd name="connsiteX44" fmla="*/ 3805019 w 4576544"/>
              <a:gd name="connsiteY44" fmla="*/ 1866900 h 2409825"/>
              <a:gd name="connsiteX45" fmla="*/ 3890744 w 4576544"/>
              <a:gd name="connsiteY45" fmla="*/ 1819275 h 2409825"/>
              <a:gd name="connsiteX46" fmla="*/ 4052669 w 4576544"/>
              <a:gd name="connsiteY46" fmla="*/ 1733550 h 2409825"/>
              <a:gd name="connsiteX47" fmla="*/ 4157444 w 4576544"/>
              <a:gd name="connsiteY47" fmla="*/ 1647825 h 2409825"/>
              <a:gd name="connsiteX48" fmla="*/ 4319369 w 4576544"/>
              <a:gd name="connsiteY48" fmla="*/ 1533525 h 2409825"/>
              <a:gd name="connsiteX49" fmla="*/ 4376519 w 4576544"/>
              <a:gd name="connsiteY49" fmla="*/ 1495425 h 2409825"/>
              <a:gd name="connsiteX50" fmla="*/ 4471769 w 4576544"/>
              <a:gd name="connsiteY50" fmla="*/ 1371600 h 2409825"/>
              <a:gd name="connsiteX51" fmla="*/ 4509869 w 4576544"/>
              <a:gd name="connsiteY51" fmla="*/ 1333500 h 2409825"/>
              <a:gd name="connsiteX52" fmla="*/ 4528919 w 4576544"/>
              <a:gd name="connsiteY52" fmla="*/ 1285875 h 2409825"/>
              <a:gd name="connsiteX53" fmla="*/ 4557494 w 4576544"/>
              <a:gd name="connsiteY53" fmla="*/ 1247775 h 2409825"/>
              <a:gd name="connsiteX54" fmla="*/ 4576544 w 4576544"/>
              <a:gd name="connsiteY54" fmla="*/ 1152525 h 2409825"/>
              <a:gd name="connsiteX55" fmla="*/ 4567019 w 4576544"/>
              <a:gd name="connsiteY55" fmla="*/ 971550 h 2409825"/>
              <a:gd name="connsiteX56" fmla="*/ 4538444 w 4576544"/>
              <a:gd name="connsiteY56" fmla="*/ 923925 h 2409825"/>
              <a:gd name="connsiteX57" fmla="*/ 4481294 w 4576544"/>
              <a:gd name="connsiteY57" fmla="*/ 838200 h 2409825"/>
              <a:gd name="connsiteX58" fmla="*/ 4414619 w 4576544"/>
              <a:gd name="connsiteY58" fmla="*/ 733425 h 2409825"/>
              <a:gd name="connsiteX59" fmla="*/ 4338419 w 4576544"/>
              <a:gd name="connsiteY59" fmla="*/ 666750 h 2409825"/>
              <a:gd name="connsiteX60" fmla="*/ 4309844 w 4576544"/>
              <a:gd name="connsiteY60" fmla="*/ 628650 h 2409825"/>
              <a:gd name="connsiteX61" fmla="*/ 4252694 w 4576544"/>
              <a:gd name="connsiteY61" fmla="*/ 590550 h 2409825"/>
              <a:gd name="connsiteX62" fmla="*/ 4205069 w 4576544"/>
              <a:gd name="connsiteY62" fmla="*/ 552450 h 2409825"/>
              <a:gd name="connsiteX63" fmla="*/ 4100294 w 4576544"/>
              <a:gd name="connsiteY63" fmla="*/ 514350 h 2409825"/>
              <a:gd name="connsiteX64" fmla="*/ 4033619 w 4576544"/>
              <a:gd name="connsiteY64" fmla="*/ 485775 h 2409825"/>
              <a:gd name="connsiteX65" fmla="*/ 3985994 w 4576544"/>
              <a:gd name="connsiteY65" fmla="*/ 476250 h 2409825"/>
              <a:gd name="connsiteX66" fmla="*/ 3890744 w 4576544"/>
              <a:gd name="connsiteY66" fmla="*/ 457200 h 2409825"/>
              <a:gd name="connsiteX67" fmla="*/ 3862169 w 4576544"/>
              <a:gd name="connsiteY67" fmla="*/ 447675 h 2409825"/>
              <a:gd name="connsiteX68" fmla="*/ 3824069 w 4576544"/>
              <a:gd name="connsiteY68" fmla="*/ 438150 h 24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576544" h="2409825">
                <a:moveTo>
                  <a:pt x="3595469" y="552450"/>
                </a:moveTo>
                <a:cubicBezTo>
                  <a:pt x="3404224" y="395976"/>
                  <a:pt x="3480429" y="447305"/>
                  <a:pt x="3138269" y="276225"/>
                </a:cubicBezTo>
                <a:cubicBezTo>
                  <a:pt x="3111328" y="262755"/>
                  <a:pt x="3079798" y="260475"/>
                  <a:pt x="3052544" y="247650"/>
                </a:cubicBezTo>
                <a:cubicBezTo>
                  <a:pt x="3025442" y="234896"/>
                  <a:pt x="3002816" y="214040"/>
                  <a:pt x="2976344" y="200025"/>
                </a:cubicBezTo>
                <a:cubicBezTo>
                  <a:pt x="2948708" y="185394"/>
                  <a:pt x="2918879" y="175311"/>
                  <a:pt x="2890619" y="161925"/>
                </a:cubicBezTo>
                <a:cubicBezTo>
                  <a:pt x="2858538" y="146729"/>
                  <a:pt x="2828408" y="127280"/>
                  <a:pt x="2795369" y="114300"/>
                </a:cubicBezTo>
                <a:cubicBezTo>
                  <a:pt x="2721632" y="85332"/>
                  <a:pt x="2621752" y="52026"/>
                  <a:pt x="2538194" y="38100"/>
                </a:cubicBezTo>
                <a:cubicBezTo>
                  <a:pt x="2509834" y="33373"/>
                  <a:pt x="2480902" y="32840"/>
                  <a:pt x="2452469" y="28575"/>
                </a:cubicBezTo>
                <a:cubicBezTo>
                  <a:pt x="2238195" y="-3566"/>
                  <a:pt x="2457136" y="19474"/>
                  <a:pt x="2242919" y="0"/>
                </a:cubicBezTo>
                <a:lnTo>
                  <a:pt x="1928594" y="19050"/>
                </a:lnTo>
                <a:cubicBezTo>
                  <a:pt x="1893606" y="21436"/>
                  <a:pt x="1858151" y="21423"/>
                  <a:pt x="1823819" y="28575"/>
                </a:cubicBezTo>
                <a:cubicBezTo>
                  <a:pt x="1535532" y="88635"/>
                  <a:pt x="1874435" y="55046"/>
                  <a:pt x="1557119" y="76200"/>
                </a:cubicBezTo>
                <a:cubicBezTo>
                  <a:pt x="1522194" y="82550"/>
                  <a:pt x="1487516" y="90454"/>
                  <a:pt x="1452344" y="95250"/>
                </a:cubicBezTo>
                <a:cubicBezTo>
                  <a:pt x="1417597" y="99988"/>
                  <a:pt x="1382367" y="100425"/>
                  <a:pt x="1347569" y="104775"/>
                </a:cubicBezTo>
                <a:cubicBezTo>
                  <a:pt x="1306131" y="109955"/>
                  <a:pt x="1265019" y="117475"/>
                  <a:pt x="1223744" y="123825"/>
                </a:cubicBezTo>
                <a:cubicBezTo>
                  <a:pt x="1118969" y="155575"/>
                  <a:pt x="1010381" y="176736"/>
                  <a:pt x="909419" y="219075"/>
                </a:cubicBezTo>
                <a:cubicBezTo>
                  <a:pt x="835692" y="249993"/>
                  <a:pt x="477952" y="405973"/>
                  <a:pt x="376019" y="428625"/>
                </a:cubicBezTo>
                <a:lnTo>
                  <a:pt x="290294" y="447675"/>
                </a:lnTo>
                <a:cubicBezTo>
                  <a:pt x="264894" y="460375"/>
                  <a:pt x="237443" y="469611"/>
                  <a:pt x="214094" y="485775"/>
                </a:cubicBezTo>
                <a:cubicBezTo>
                  <a:pt x="195635" y="498554"/>
                  <a:pt x="183845" y="519183"/>
                  <a:pt x="166469" y="533400"/>
                </a:cubicBezTo>
                <a:cubicBezTo>
                  <a:pt x="148749" y="547898"/>
                  <a:pt x="128076" y="558370"/>
                  <a:pt x="109319" y="571500"/>
                </a:cubicBezTo>
                <a:cubicBezTo>
                  <a:pt x="96314" y="580604"/>
                  <a:pt x="83919" y="590550"/>
                  <a:pt x="71219" y="600075"/>
                </a:cubicBezTo>
                <a:cubicBezTo>
                  <a:pt x="27999" y="686514"/>
                  <a:pt x="48871" y="652646"/>
                  <a:pt x="14069" y="704850"/>
                </a:cubicBezTo>
                <a:cubicBezTo>
                  <a:pt x="-8101" y="815699"/>
                  <a:pt x="-5728" y="777313"/>
                  <a:pt x="33119" y="971550"/>
                </a:cubicBezTo>
                <a:cubicBezTo>
                  <a:pt x="38067" y="996292"/>
                  <a:pt x="106093" y="1126056"/>
                  <a:pt x="109319" y="1133475"/>
                </a:cubicBezTo>
                <a:cubicBezTo>
                  <a:pt x="154939" y="1238401"/>
                  <a:pt x="153828" y="1274247"/>
                  <a:pt x="214094" y="1371600"/>
                </a:cubicBezTo>
                <a:cubicBezTo>
                  <a:pt x="233148" y="1402380"/>
                  <a:pt x="260327" y="1427448"/>
                  <a:pt x="280769" y="1457325"/>
                </a:cubicBezTo>
                <a:cubicBezTo>
                  <a:pt x="301677" y="1487883"/>
                  <a:pt x="313669" y="1524594"/>
                  <a:pt x="337919" y="1552575"/>
                </a:cubicBezTo>
                <a:cubicBezTo>
                  <a:pt x="396733" y="1620438"/>
                  <a:pt x="464919" y="1679575"/>
                  <a:pt x="528419" y="1743075"/>
                </a:cubicBezTo>
                <a:cubicBezTo>
                  <a:pt x="560169" y="1774825"/>
                  <a:pt x="588607" y="1810275"/>
                  <a:pt x="623669" y="1838325"/>
                </a:cubicBezTo>
                <a:cubicBezTo>
                  <a:pt x="655419" y="1863725"/>
                  <a:pt x="686186" y="1890406"/>
                  <a:pt x="718919" y="1914525"/>
                </a:cubicBezTo>
                <a:cubicBezTo>
                  <a:pt x="746567" y="1934897"/>
                  <a:pt x="777689" y="1950395"/>
                  <a:pt x="804644" y="1971675"/>
                </a:cubicBezTo>
                <a:cubicBezTo>
                  <a:pt x="860696" y="2015927"/>
                  <a:pt x="932619" y="2096085"/>
                  <a:pt x="995144" y="2133600"/>
                </a:cubicBezTo>
                <a:cubicBezTo>
                  <a:pt x="1084980" y="2187502"/>
                  <a:pt x="1273702" y="2280758"/>
                  <a:pt x="1385669" y="2324100"/>
                </a:cubicBezTo>
                <a:cubicBezTo>
                  <a:pt x="1432485" y="2342222"/>
                  <a:pt x="1479656" y="2360318"/>
                  <a:pt x="1528544" y="2371725"/>
                </a:cubicBezTo>
                <a:cubicBezTo>
                  <a:pt x="1555221" y="2377950"/>
                  <a:pt x="1816072" y="2407793"/>
                  <a:pt x="1833344" y="2409825"/>
                </a:cubicBezTo>
                <a:cubicBezTo>
                  <a:pt x="1949708" y="2404007"/>
                  <a:pt x="2089143" y="2400529"/>
                  <a:pt x="2204819" y="2381250"/>
                </a:cubicBezTo>
                <a:cubicBezTo>
                  <a:pt x="2316603" y="2362619"/>
                  <a:pt x="2430684" y="2350412"/>
                  <a:pt x="2538194" y="2314575"/>
                </a:cubicBezTo>
                <a:cubicBezTo>
                  <a:pt x="2585819" y="2298700"/>
                  <a:pt x="2633025" y="2281509"/>
                  <a:pt x="2681069" y="2266950"/>
                </a:cubicBezTo>
                <a:cubicBezTo>
                  <a:pt x="2737834" y="2249749"/>
                  <a:pt x="2796098" y="2237624"/>
                  <a:pt x="2852519" y="2219325"/>
                </a:cubicBezTo>
                <a:cubicBezTo>
                  <a:pt x="2913672" y="2199492"/>
                  <a:pt x="2972680" y="2173500"/>
                  <a:pt x="3033494" y="2152650"/>
                </a:cubicBezTo>
                <a:cubicBezTo>
                  <a:pt x="3083840" y="2135389"/>
                  <a:pt x="3135735" y="2122823"/>
                  <a:pt x="3185894" y="2105025"/>
                </a:cubicBezTo>
                <a:cubicBezTo>
                  <a:pt x="3234235" y="2087872"/>
                  <a:pt x="3280836" y="2066135"/>
                  <a:pt x="3328769" y="2047875"/>
                </a:cubicBezTo>
                <a:cubicBezTo>
                  <a:pt x="3414196" y="2015331"/>
                  <a:pt x="3500093" y="1984034"/>
                  <a:pt x="3585944" y="1952625"/>
                </a:cubicBezTo>
                <a:cubicBezTo>
                  <a:pt x="3678764" y="1918667"/>
                  <a:pt x="3722524" y="1908148"/>
                  <a:pt x="3805019" y="1866900"/>
                </a:cubicBezTo>
                <a:cubicBezTo>
                  <a:pt x="3834257" y="1852281"/>
                  <a:pt x="3861817" y="1834500"/>
                  <a:pt x="3890744" y="1819275"/>
                </a:cubicBezTo>
                <a:cubicBezTo>
                  <a:pt x="3920691" y="1803513"/>
                  <a:pt x="4018774" y="1758030"/>
                  <a:pt x="4052669" y="1733550"/>
                </a:cubicBezTo>
                <a:cubicBezTo>
                  <a:pt x="4089251" y="1707130"/>
                  <a:pt x="4119898" y="1672856"/>
                  <a:pt x="4157444" y="1647825"/>
                </a:cubicBezTo>
                <a:cubicBezTo>
                  <a:pt x="4514026" y="1410103"/>
                  <a:pt x="4135930" y="1666935"/>
                  <a:pt x="4319369" y="1533525"/>
                </a:cubicBezTo>
                <a:cubicBezTo>
                  <a:pt x="4337885" y="1520059"/>
                  <a:pt x="4360330" y="1511614"/>
                  <a:pt x="4376519" y="1495425"/>
                </a:cubicBezTo>
                <a:cubicBezTo>
                  <a:pt x="4630383" y="1241561"/>
                  <a:pt x="4382158" y="1476146"/>
                  <a:pt x="4471769" y="1371600"/>
                </a:cubicBezTo>
                <a:cubicBezTo>
                  <a:pt x="4483458" y="1357963"/>
                  <a:pt x="4497169" y="1346200"/>
                  <a:pt x="4509869" y="1333500"/>
                </a:cubicBezTo>
                <a:cubicBezTo>
                  <a:pt x="4516219" y="1317625"/>
                  <a:pt x="4520616" y="1300821"/>
                  <a:pt x="4528919" y="1285875"/>
                </a:cubicBezTo>
                <a:cubicBezTo>
                  <a:pt x="4536629" y="1271998"/>
                  <a:pt x="4552155" y="1262725"/>
                  <a:pt x="4557494" y="1247775"/>
                </a:cubicBezTo>
                <a:cubicBezTo>
                  <a:pt x="4568384" y="1217283"/>
                  <a:pt x="4576544" y="1152525"/>
                  <a:pt x="4576544" y="1152525"/>
                </a:cubicBezTo>
                <a:cubicBezTo>
                  <a:pt x="4573369" y="1092200"/>
                  <a:pt x="4576950" y="1031137"/>
                  <a:pt x="4567019" y="971550"/>
                </a:cubicBezTo>
                <a:cubicBezTo>
                  <a:pt x="4563975" y="953289"/>
                  <a:pt x="4547435" y="940109"/>
                  <a:pt x="4538444" y="923925"/>
                </a:cubicBezTo>
                <a:cubicBezTo>
                  <a:pt x="4479377" y="817605"/>
                  <a:pt x="4572542" y="968554"/>
                  <a:pt x="4481294" y="838200"/>
                </a:cubicBezTo>
                <a:cubicBezTo>
                  <a:pt x="4441890" y="781909"/>
                  <a:pt x="4461813" y="792417"/>
                  <a:pt x="4414619" y="733425"/>
                </a:cubicBezTo>
                <a:cubicBezTo>
                  <a:pt x="4355258" y="659223"/>
                  <a:pt x="4399758" y="728089"/>
                  <a:pt x="4338419" y="666750"/>
                </a:cubicBezTo>
                <a:cubicBezTo>
                  <a:pt x="4327194" y="655525"/>
                  <a:pt x="4321709" y="639197"/>
                  <a:pt x="4309844" y="628650"/>
                </a:cubicBezTo>
                <a:cubicBezTo>
                  <a:pt x="4292732" y="613439"/>
                  <a:pt x="4271210" y="604016"/>
                  <a:pt x="4252694" y="590550"/>
                </a:cubicBezTo>
                <a:cubicBezTo>
                  <a:pt x="4236252" y="578593"/>
                  <a:pt x="4222221" y="563365"/>
                  <a:pt x="4205069" y="552450"/>
                </a:cubicBezTo>
                <a:cubicBezTo>
                  <a:pt x="4147056" y="515533"/>
                  <a:pt x="4158453" y="528890"/>
                  <a:pt x="4100294" y="514350"/>
                </a:cubicBezTo>
                <a:cubicBezTo>
                  <a:pt x="4033712" y="497705"/>
                  <a:pt x="4115399" y="513035"/>
                  <a:pt x="4033619" y="485775"/>
                </a:cubicBezTo>
                <a:cubicBezTo>
                  <a:pt x="4018260" y="480655"/>
                  <a:pt x="4001700" y="480177"/>
                  <a:pt x="3985994" y="476250"/>
                </a:cubicBezTo>
                <a:cubicBezTo>
                  <a:pt x="3897330" y="454084"/>
                  <a:pt x="4054097" y="480536"/>
                  <a:pt x="3890744" y="457200"/>
                </a:cubicBezTo>
                <a:cubicBezTo>
                  <a:pt x="3881219" y="454025"/>
                  <a:pt x="3871823" y="450433"/>
                  <a:pt x="3862169" y="447675"/>
                </a:cubicBezTo>
                <a:cubicBezTo>
                  <a:pt x="3849582" y="444079"/>
                  <a:pt x="3824069" y="438150"/>
                  <a:pt x="3824069" y="43815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Vrije vorm 16"/>
          <p:cNvSpPr/>
          <p:nvPr/>
        </p:nvSpPr>
        <p:spPr>
          <a:xfrm>
            <a:off x="485298" y="5640961"/>
            <a:ext cx="3328769" cy="1059855"/>
          </a:xfrm>
          <a:custGeom>
            <a:avLst/>
            <a:gdLst>
              <a:gd name="connsiteX0" fmla="*/ 3595469 w 4576544"/>
              <a:gd name="connsiteY0" fmla="*/ 552450 h 2409825"/>
              <a:gd name="connsiteX1" fmla="*/ 3138269 w 4576544"/>
              <a:gd name="connsiteY1" fmla="*/ 276225 h 2409825"/>
              <a:gd name="connsiteX2" fmla="*/ 3052544 w 4576544"/>
              <a:gd name="connsiteY2" fmla="*/ 247650 h 2409825"/>
              <a:gd name="connsiteX3" fmla="*/ 2976344 w 4576544"/>
              <a:gd name="connsiteY3" fmla="*/ 200025 h 2409825"/>
              <a:gd name="connsiteX4" fmla="*/ 2890619 w 4576544"/>
              <a:gd name="connsiteY4" fmla="*/ 161925 h 2409825"/>
              <a:gd name="connsiteX5" fmla="*/ 2795369 w 4576544"/>
              <a:gd name="connsiteY5" fmla="*/ 114300 h 2409825"/>
              <a:gd name="connsiteX6" fmla="*/ 2538194 w 4576544"/>
              <a:gd name="connsiteY6" fmla="*/ 38100 h 2409825"/>
              <a:gd name="connsiteX7" fmla="*/ 2452469 w 4576544"/>
              <a:gd name="connsiteY7" fmla="*/ 28575 h 2409825"/>
              <a:gd name="connsiteX8" fmla="*/ 2242919 w 4576544"/>
              <a:gd name="connsiteY8" fmla="*/ 0 h 2409825"/>
              <a:gd name="connsiteX9" fmla="*/ 1928594 w 4576544"/>
              <a:gd name="connsiteY9" fmla="*/ 19050 h 2409825"/>
              <a:gd name="connsiteX10" fmla="*/ 1823819 w 4576544"/>
              <a:gd name="connsiteY10" fmla="*/ 28575 h 2409825"/>
              <a:gd name="connsiteX11" fmla="*/ 1557119 w 4576544"/>
              <a:gd name="connsiteY11" fmla="*/ 76200 h 2409825"/>
              <a:gd name="connsiteX12" fmla="*/ 1452344 w 4576544"/>
              <a:gd name="connsiteY12" fmla="*/ 95250 h 2409825"/>
              <a:gd name="connsiteX13" fmla="*/ 1347569 w 4576544"/>
              <a:gd name="connsiteY13" fmla="*/ 104775 h 2409825"/>
              <a:gd name="connsiteX14" fmla="*/ 1223744 w 4576544"/>
              <a:gd name="connsiteY14" fmla="*/ 123825 h 2409825"/>
              <a:gd name="connsiteX15" fmla="*/ 909419 w 4576544"/>
              <a:gd name="connsiteY15" fmla="*/ 219075 h 2409825"/>
              <a:gd name="connsiteX16" fmla="*/ 376019 w 4576544"/>
              <a:gd name="connsiteY16" fmla="*/ 428625 h 2409825"/>
              <a:gd name="connsiteX17" fmla="*/ 290294 w 4576544"/>
              <a:gd name="connsiteY17" fmla="*/ 447675 h 2409825"/>
              <a:gd name="connsiteX18" fmla="*/ 214094 w 4576544"/>
              <a:gd name="connsiteY18" fmla="*/ 485775 h 2409825"/>
              <a:gd name="connsiteX19" fmla="*/ 166469 w 4576544"/>
              <a:gd name="connsiteY19" fmla="*/ 533400 h 2409825"/>
              <a:gd name="connsiteX20" fmla="*/ 109319 w 4576544"/>
              <a:gd name="connsiteY20" fmla="*/ 571500 h 2409825"/>
              <a:gd name="connsiteX21" fmla="*/ 71219 w 4576544"/>
              <a:gd name="connsiteY21" fmla="*/ 600075 h 2409825"/>
              <a:gd name="connsiteX22" fmla="*/ 14069 w 4576544"/>
              <a:gd name="connsiteY22" fmla="*/ 704850 h 2409825"/>
              <a:gd name="connsiteX23" fmla="*/ 33119 w 4576544"/>
              <a:gd name="connsiteY23" fmla="*/ 971550 h 2409825"/>
              <a:gd name="connsiteX24" fmla="*/ 109319 w 4576544"/>
              <a:gd name="connsiteY24" fmla="*/ 1133475 h 2409825"/>
              <a:gd name="connsiteX25" fmla="*/ 214094 w 4576544"/>
              <a:gd name="connsiteY25" fmla="*/ 1371600 h 2409825"/>
              <a:gd name="connsiteX26" fmla="*/ 280769 w 4576544"/>
              <a:gd name="connsiteY26" fmla="*/ 1457325 h 2409825"/>
              <a:gd name="connsiteX27" fmla="*/ 337919 w 4576544"/>
              <a:gd name="connsiteY27" fmla="*/ 1552575 h 2409825"/>
              <a:gd name="connsiteX28" fmla="*/ 528419 w 4576544"/>
              <a:gd name="connsiteY28" fmla="*/ 1743075 h 2409825"/>
              <a:gd name="connsiteX29" fmla="*/ 623669 w 4576544"/>
              <a:gd name="connsiteY29" fmla="*/ 1838325 h 2409825"/>
              <a:gd name="connsiteX30" fmla="*/ 718919 w 4576544"/>
              <a:gd name="connsiteY30" fmla="*/ 1914525 h 2409825"/>
              <a:gd name="connsiteX31" fmla="*/ 804644 w 4576544"/>
              <a:gd name="connsiteY31" fmla="*/ 1971675 h 2409825"/>
              <a:gd name="connsiteX32" fmla="*/ 995144 w 4576544"/>
              <a:gd name="connsiteY32" fmla="*/ 2133600 h 2409825"/>
              <a:gd name="connsiteX33" fmla="*/ 1385669 w 4576544"/>
              <a:gd name="connsiteY33" fmla="*/ 2324100 h 2409825"/>
              <a:gd name="connsiteX34" fmla="*/ 1528544 w 4576544"/>
              <a:gd name="connsiteY34" fmla="*/ 2371725 h 2409825"/>
              <a:gd name="connsiteX35" fmla="*/ 1833344 w 4576544"/>
              <a:gd name="connsiteY35" fmla="*/ 2409825 h 2409825"/>
              <a:gd name="connsiteX36" fmla="*/ 2204819 w 4576544"/>
              <a:gd name="connsiteY36" fmla="*/ 2381250 h 2409825"/>
              <a:gd name="connsiteX37" fmla="*/ 2538194 w 4576544"/>
              <a:gd name="connsiteY37" fmla="*/ 2314575 h 2409825"/>
              <a:gd name="connsiteX38" fmla="*/ 2681069 w 4576544"/>
              <a:gd name="connsiteY38" fmla="*/ 2266950 h 2409825"/>
              <a:gd name="connsiteX39" fmla="*/ 2852519 w 4576544"/>
              <a:gd name="connsiteY39" fmla="*/ 2219325 h 2409825"/>
              <a:gd name="connsiteX40" fmla="*/ 3033494 w 4576544"/>
              <a:gd name="connsiteY40" fmla="*/ 2152650 h 2409825"/>
              <a:gd name="connsiteX41" fmla="*/ 3185894 w 4576544"/>
              <a:gd name="connsiteY41" fmla="*/ 2105025 h 2409825"/>
              <a:gd name="connsiteX42" fmla="*/ 3328769 w 4576544"/>
              <a:gd name="connsiteY42" fmla="*/ 2047875 h 2409825"/>
              <a:gd name="connsiteX43" fmla="*/ 3585944 w 4576544"/>
              <a:gd name="connsiteY43" fmla="*/ 1952625 h 2409825"/>
              <a:gd name="connsiteX44" fmla="*/ 3805019 w 4576544"/>
              <a:gd name="connsiteY44" fmla="*/ 1866900 h 2409825"/>
              <a:gd name="connsiteX45" fmla="*/ 3890744 w 4576544"/>
              <a:gd name="connsiteY45" fmla="*/ 1819275 h 2409825"/>
              <a:gd name="connsiteX46" fmla="*/ 4052669 w 4576544"/>
              <a:gd name="connsiteY46" fmla="*/ 1733550 h 2409825"/>
              <a:gd name="connsiteX47" fmla="*/ 4157444 w 4576544"/>
              <a:gd name="connsiteY47" fmla="*/ 1647825 h 2409825"/>
              <a:gd name="connsiteX48" fmla="*/ 4319369 w 4576544"/>
              <a:gd name="connsiteY48" fmla="*/ 1533525 h 2409825"/>
              <a:gd name="connsiteX49" fmla="*/ 4376519 w 4576544"/>
              <a:gd name="connsiteY49" fmla="*/ 1495425 h 2409825"/>
              <a:gd name="connsiteX50" fmla="*/ 4471769 w 4576544"/>
              <a:gd name="connsiteY50" fmla="*/ 1371600 h 2409825"/>
              <a:gd name="connsiteX51" fmla="*/ 4509869 w 4576544"/>
              <a:gd name="connsiteY51" fmla="*/ 1333500 h 2409825"/>
              <a:gd name="connsiteX52" fmla="*/ 4528919 w 4576544"/>
              <a:gd name="connsiteY52" fmla="*/ 1285875 h 2409825"/>
              <a:gd name="connsiteX53" fmla="*/ 4557494 w 4576544"/>
              <a:gd name="connsiteY53" fmla="*/ 1247775 h 2409825"/>
              <a:gd name="connsiteX54" fmla="*/ 4576544 w 4576544"/>
              <a:gd name="connsiteY54" fmla="*/ 1152525 h 2409825"/>
              <a:gd name="connsiteX55" fmla="*/ 4567019 w 4576544"/>
              <a:gd name="connsiteY55" fmla="*/ 971550 h 2409825"/>
              <a:gd name="connsiteX56" fmla="*/ 4538444 w 4576544"/>
              <a:gd name="connsiteY56" fmla="*/ 923925 h 2409825"/>
              <a:gd name="connsiteX57" fmla="*/ 4481294 w 4576544"/>
              <a:gd name="connsiteY57" fmla="*/ 838200 h 2409825"/>
              <a:gd name="connsiteX58" fmla="*/ 4414619 w 4576544"/>
              <a:gd name="connsiteY58" fmla="*/ 733425 h 2409825"/>
              <a:gd name="connsiteX59" fmla="*/ 4338419 w 4576544"/>
              <a:gd name="connsiteY59" fmla="*/ 666750 h 2409825"/>
              <a:gd name="connsiteX60" fmla="*/ 4309844 w 4576544"/>
              <a:gd name="connsiteY60" fmla="*/ 628650 h 2409825"/>
              <a:gd name="connsiteX61" fmla="*/ 4252694 w 4576544"/>
              <a:gd name="connsiteY61" fmla="*/ 590550 h 2409825"/>
              <a:gd name="connsiteX62" fmla="*/ 4205069 w 4576544"/>
              <a:gd name="connsiteY62" fmla="*/ 552450 h 2409825"/>
              <a:gd name="connsiteX63" fmla="*/ 4100294 w 4576544"/>
              <a:gd name="connsiteY63" fmla="*/ 514350 h 2409825"/>
              <a:gd name="connsiteX64" fmla="*/ 4033619 w 4576544"/>
              <a:gd name="connsiteY64" fmla="*/ 485775 h 2409825"/>
              <a:gd name="connsiteX65" fmla="*/ 3985994 w 4576544"/>
              <a:gd name="connsiteY65" fmla="*/ 476250 h 2409825"/>
              <a:gd name="connsiteX66" fmla="*/ 3890744 w 4576544"/>
              <a:gd name="connsiteY66" fmla="*/ 457200 h 2409825"/>
              <a:gd name="connsiteX67" fmla="*/ 3862169 w 4576544"/>
              <a:gd name="connsiteY67" fmla="*/ 447675 h 2409825"/>
              <a:gd name="connsiteX68" fmla="*/ 3824069 w 4576544"/>
              <a:gd name="connsiteY68" fmla="*/ 438150 h 24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576544" h="2409825">
                <a:moveTo>
                  <a:pt x="3595469" y="552450"/>
                </a:moveTo>
                <a:cubicBezTo>
                  <a:pt x="3404224" y="395976"/>
                  <a:pt x="3480429" y="447305"/>
                  <a:pt x="3138269" y="276225"/>
                </a:cubicBezTo>
                <a:cubicBezTo>
                  <a:pt x="3111328" y="262755"/>
                  <a:pt x="3079798" y="260475"/>
                  <a:pt x="3052544" y="247650"/>
                </a:cubicBezTo>
                <a:cubicBezTo>
                  <a:pt x="3025442" y="234896"/>
                  <a:pt x="3002816" y="214040"/>
                  <a:pt x="2976344" y="200025"/>
                </a:cubicBezTo>
                <a:cubicBezTo>
                  <a:pt x="2948708" y="185394"/>
                  <a:pt x="2918879" y="175311"/>
                  <a:pt x="2890619" y="161925"/>
                </a:cubicBezTo>
                <a:cubicBezTo>
                  <a:pt x="2858538" y="146729"/>
                  <a:pt x="2828408" y="127280"/>
                  <a:pt x="2795369" y="114300"/>
                </a:cubicBezTo>
                <a:cubicBezTo>
                  <a:pt x="2721632" y="85332"/>
                  <a:pt x="2621752" y="52026"/>
                  <a:pt x="2538194" y="38100"/>
                </a:cubicBezTo>
                <a:cubicBezTo>
                  <a:pt x="2509834" y="33373"/>
                  <a:pt x="2480902" y="32840"/>
                  <a:pt x="2452469" y="28575"/>
                </a:cubicBezTo>
                <a:cubicBezTo>
                  <a:pt x="2238195" y="-3566"/>
                  <a:pt x="2457136" y="19474"/>
                  <a:pt x="2242919" y="0"/>
                </a:cubicBezTo>
                <a:lnTo>
                  <a:pt x="1928594" y="19050"/>
                </a:lnTo>
                <a:cubicBezTo>
                  <a:pt x="1893606" y="21436"/>
                  <a:pt x="1858151" y="21423"/>
                  <a:pt x="1823819" y="28575"/>
                </a:cubicBezTo>
                <a:cubicBezTo>
                  <a:pt x="1535532" y="88635"/>
                  <a:pt x="1874435" y="55046"/>
                  <a:pt x="1557119" y="76200"/>
                </a:cubicBezTo>
                <a:cubicBezTo>
                  <a:pt x="1522194" y="82550"/>
                  <a:pt x="1487516" y="90454"/>
                  <a:pt x="1452344" y="95250"/>
                </a:cubicBezTo>
                <a:cubicBezTo>
                  <a:pt x="1417597" y="99988"/>
                  <a:pt x="1382367" y="100425"/>
                  <a:pt x="1347569" y="104775"/>
                </a:cubicBezTo>
                <a:cubicBezTo>
                  <a:pt x="1306131" y="109955"/>
                  <a:pt x="1265019" y="117475"/>
                  <a:pt x="1223744" y="123825"/>
                </a:cubicBezTo>
                <a:cubicBezTo>
                  <a:pt x="1118969" y="155575"/>
                  <a:pt x="1010381" y="176736"/>
                  <a:pt x="909419" y="219075"/>
                </a:cubicBezTo>
                <a:cubicBezTo>
                  <a:pt x="835692" y="249993"/>
                  <a:pt x="477952" y="405973"/>
                  <a:pt x="376019" y="428625"/>
                </a:cubicBezTo>
                <a:lnTo>
                  <a:pt x="290294" y="447675"/>
                </a:lnTo>
                <a:cubicBezTo>
                  <a:pt x="264894" y="460375"/>
                  <a:pt x="237443" y="469611"/>
                  <a:pt x="214094" y="485775"/>
                </a:cubicBezTo>
                <a:cubicBezTo>
                  <a:pt x="195635" y="498554"/>
                  <a:pt x="183845" y="519183"/>
                  <a:pt x="166469" y="533400"/>
                </a:cubicBezTo>
                <a:cubicBezTo>
                  <a:pt x="148749" y="547898"/>
                  <a:pt x="128076" y="558370"/>
                  <a:pt x="109319" y="571500"/>
                </a:cubicBezTo>
                <a:cubicBezTo>
                  <a:pt x="96314" y="580604"/>
                  <a:pt x="83919" y="590550"/>
                  <a:pt x="71219" y="600075"/>
                </a:cubicBezTo>
                <a:cubicBezTo>
                  <a:pt x="27999" y="686514"/>
                  <a:pt x="48871" y="652646"/>
                  <a:pt x="14069" y="704850"/>
                </a:cubicBezTo>
                <a:cubicBezTo>
                  <a:pt x="-8101" y="815699"/>
                  <a:pt x="-5728" y="777313"/>
                  <a:pt x="33119" y="971550"/>
                </a:cubicBezTo>
                <a:cubicBezTo>
                  <a:pt x="38067" y="996292"/>
                  <a:pt x="106093" y="1126056"/>
                  <a:pt x="109319" y="1133475"/>
                </a:cubicBezTo>
                <a:cubicBezTo>
                  <a:pt x="154939" y="1238401"/>
                  <a:pt x="153828" y="1274247"/>
                  <a:pt x="214094" y="1371600"/>
                </a:cubicBezTo>
                <a:cubicBezTo>
                  <a:pt x="233148" y="1402380"/>
                  <a:pt x="260327" y="1427448"/>
                  <a:pt x="280769" y="1457325"/>
                </a:cubicBezTo>
                <a:cubicBezTo>
                  <a:pt x="301677" y="1487883"/>
                  <a:pt x="313669" y="1524594"/>
                  <a:pt x="337919" y="1552575"/>
                </a:cubicBezTo>
                <a:cubicBezTo>
                  <a:pt x="396733" y="1620438"/>
                  <a:pt x="464919" y="1679575"/>
                  <a:pt x="528419" y="1743075"/>
                </a:cubicBezTo>
                <a:cubicBezTo>
                  <a:pt x="560169" y="1774825"/>
                  <a:pt x="588607" y="1810275"/>
                  <a:pt x="623669" y="1838325"/>
                </a:cubicBezTo>
                <a:cubicBezTo>
                  <a:pt x="655419" y="1863725"/>
                  <a:pt x="686186" y="1890406"/>
                  <a:pt x="718919" y="1914525"/>
                </a:cubicBezTo>
                <a:cubicBezTo>
                  <a:pt x="746567" y="1934897"/>
                  <a:pt x="777689" y="1950395"/>
                  <a:pt x="804644" y="1971675"/>
                </a:cubicBezTo>
                <a:cubicBezTo>
                  <a:pt x="860696" y="2015927"/>
                  <a:pt x="932619" y="2096085"/>
                  <a:pt x="995144" y="2133600"/>
                </a:cubicBezTo>
                <a:cubicBezTo>
                  <a:pt x="1084980" y="2187502"/>
                  <a:pt x="1273702" y="2280758"/>
                  <a:pt x="1385669" y="2324100"/>
                </a:cubicBezTo>
                <a:cubicBezTo>
                  <a:pt x="1432485" y="2342222"/>
                  <a:pt x="1479656" y="2360318"/>
                  <a:pt x="1528544" y="2371725"/>
                </a:cubicBezTo>
                <a:cubicBezTo>
                  <a:pt x="1555221" y="2377950"/>
                  <a:pt x="1816072" y="2407793"/>
                  <a:pt x="1833344" y="2409825"/>
                </a:cubicBezTo>
                <a:cubicBezTo>
                  <a:pt x="1949708" y="2404007"/>
                  <a:pt x="2089143" y="2400529"/>
                  <a:pt x="2204819" y="2381250"/>
                </a:cubicBezTo>
                <a:cubicBezTo>
                  <a:pt x="2316603" y="2362619"/>
                  <a:pt x="2430684" y="2350412"/>
                  <a:pt x="2538194" y="2314575"/>
                </a:cubicBezTo>
                <a:cubicBezTo>
                  <a:pt x="2585819" y="2298700"/>
                  <a:pt x="2633025" y="2281509"/>
                  <a:pt x="2681069" y="2266950"/>
                </a:cubicBezTo>
                <a:cubicBezTo>
                  <a:pt x="2737834" y="2249749"/>
                  <a:pt x="2796098" y="2237624"/>
                  <a:pt x="2852519" y="2219325"/>
                </a:cubicBezTo>
                <a:cubicBezTo>
                  <a:pt x="2913672" y="2199492"/>
                  <a:pt x="2972680" y="2173500"/>
                  <a:pt x="3033494" y="2152650"/>
                </a:cubicBezTo>
                <a:cubicBezTo>
                  <a:pt x="3083840" y="2135389"/>
                  <a:pt x="3135735" y="2122823"/>
                  <a:pt x="3185894" y="2105025"/>
                </a:cubicBezTo>
                <a:cubicBezTo>
                  <a:pt x="3234235" y="2087872"/>
                  <a:pt x="3280836" y="2066135"/>
                  <a:pt x="3328769" y="2047875"/>
                </a:cubicBezTo>
                <a:cubicBezTo>
                  <a:pt x="3414196" y="2015331"/>
                  <a:pt x="3500093" y="1984034"/>
                  <a:pt x="3585944" y="1952625"/>
                </a:cubicBezTo>
                <a:cubicBezTo>
                  <a:pt x="3678764" y="1918667"/>
                  <a:pt x="3722524" y="1908148"/>
                  <a:pt x="3805019" y="1866900"/>
                </a:cubicBezTo>
                <a:cubicBezTo>
                  <a:pt x="3834257" y="1852281"/>
                  <a:pt x="3861817" y="1834500"/>
                  <a:pt x="3890744" y="1819275"/>
                </a:cubicBezTo>
                <a:cubicBezTo>
                  <a:pt x="3920691" y="1803513"/>
                  <a:pt x="4018774" y="1758030"/>
                  <a:pt x="4052669" y="1733550"/>
                </a:cubicBezTo>
                <a:cubicBezTo>
                  <a:pt x="4089251" y="1707130"/>
                  <a:pt x="4119898" y="1672856"/>
                  <a:pt x="4157444" y="1647825"/>
                </a:cubicBezTo>
                <a:cubicBezTo>
                  <a:pt x="4514026" y="1410103"/>
                  <a:pt x="4135930" y="1666935"/>
                  <a:pt x="4319369" y="1533525"/>
                </a:cubicBezTo>
                <a:cubicBezTo>
                  <a:pt x="4337885" y="1520059"/>
                  <a:pt x="4360330" y="1511614"/>
                  <a:pt x="4376519" y="1495425"/>
                </a:cubicBezTo>
                <a:cubicBezTo>
                  <a:pt x="4630383" y="1241561"/>
                  <a:pt x="4382158" y="1476146"/>
                  <a:pt x="4471769" y="1371600"/>
                </a:cubicBezTo>
                <a:cubicBezTo>
                  <a:pt x="4483458" y="1357963"/>
                  <a:pt x="4497169" y="1346200"/>
                  <a:pt x="4509869" y="1333500"/>
                </a:cubicBezTo>
                <a:cubicBezTo>
                  <a:pt x="4516219" y="1317625"/>
                  <a:pt x="4520616" y="1300821"/>
                  <a:pt x="4528919" y="1285875"/>
                </a:cubicBezTo>
                <a:cubicBezTo>
                  <a:pt x="4536629" y="1271998"/>
                  <a:pt x="4552155" y="1262725"/>
                  <a:pt x="4557494" y="1247775"/>
                </a:cubicBezTo>
                <a:cubicBezTo>
                  <a:pt x="4568384" y="1217283"/>
                  <a:pt x="4576544" y="1152525"/>
                  <a:pt x="4576544" y="1152525"/>
                </a:cubicBezTo>
                <a:cubicBezTo>
                  <a:pt x="4573369" y="1092200"/>
                  <a:pt x="4576950" y="1031137"/>
                  <a:pt x="4567019" y="971550"/>
                </a:cubicBezTo>
                <a:cubicBezTo>
                  <a:pt x="4563975" y="953289"/>
                  <a:pt x="4547435" y="940109"/>
                  <a:pt x="4538444" y="923925"/>
                </a:cubicBezTo>
                <a:cubicBezTo>
                  <a:pt x="4479377" y="817605"/>
                  <a:pt x="4572542" y="968554"/>
                  <a:pt x="4481294" y="838200"/>
                </a:cubicBezTo>
                <a:cubicBezTo>
                  <a:pt x="4441890" y="781909"/>
                  <a:pt x="4461813" y="792417"/>
                  <a:pt x="4414619" y="733425"/>
                </a:cubicBezTo>
                <a:cubicBezTo>
                  <a:pt x="4355258" y="659223"/>
                  <a:pt x="4399758" y="728089"/>
                  <a:pt x="4338419" y="666750"/>
                </a:cubicBezTo>
                <a:cubicBezTo>
                  <a:pt x="4327194" y="655525"/>
                  <a:pt x="4321709" y="639197"/>
                  <a:pt x="4309844" y="628650"/>
                </a:cubicBezTo>
                <a:cubicBezTo>
                  <a:pt x="4292732" y="613439"/>
                  <a:pt x="4271210" y="604016"/>
                  <a:pt x="4252694" y="590550"/>
                </a:cubicBezTo>
                <a:cubicBezTo>
                  <a:pt x="4236252" y="578593"/>
                  <a:pt x="4222221" y="563365"/>
                  <a:pt x="4205069" y="552450"/>
                </a:cubicBezTo>
                <a:cubicBezTo>
                  <a:pt x="4147056" y="515533"/>
                  <a:pt x="4158453" y="528890"/>
                  <a:pt x="4100294" y="514350"/>
                </a:cubicBezTo>
                <a:cubicBezTo>
                  <a:pt x="4033712" y="497705"/>
                  <a:pt x="4115399" y="513035"/>
                  <a:pt x="4033619" y="485775"/>
                </a:cubicBezTo>
                <a:cubicBezTo>
                  <a:pt x="4018260" y="480655"/>
                  <a:pt x="4001700" y="480177"/>
                  <a:pt x="3985994" y="476250"/>
                </a:cubicBezTo>
                <a:cubicBezTo>
                  <a:pt x="3897330" y="454084"/>
                  <a:pt x="4054097" y="480536"/>
                  <a:pt x="3890744" y="457200"/>
                </a:cubicBezTo>
                <a:cubicBezTo>
                  <a:pt x="3881219" y="454025"/>
                  <a:pt x="3871823" y="450433"/>
                  <a:pt x="3862169" y="447675"/>
                </a:cubicBezTo>
                <a:cubicBezTo>
                  <a:pt x="3849582" y="444079"/>
                  <a:pt x="3824069" y="438150"/>
                  <a:pt x="3824069" y="43815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Vrije vorm 18"/>
          <p:cNvSpPr/>
          <p:nvPr/>
        </p:nvSpPr>
        <p:spPr>
          <a:xfrm rot="20393285">
            <a:off x="547146" y="1576283"/>
            <a:ext cx="3456141" cy="2359528"/>
          </a:xfrm>
          <a:custGeom>
            <a:avLst/>
            <a:gdLst>
              <a:gd name="connsiteX0" fmla="*/ 2085975 w 4185281"/>
              <a:gd name="connsiteY0" fmla="*/ 85733 h 2971808"/>
              <a:gd name="connsiteX1" fmla="*/ 2019300 w 4185281"/>
              <a:gd name="connsiteY1" fmla="*/ 66683 h 2971808"/>
              <a:gd name="connsiteX2" fmla="*/ 1952625 w 4185281"/>
              <a:gd name="connsiteY2" fmla="*/ 57158 h 2971808"/>
              <a:gd name="connsiteX3" fmla="*/ 1790700 w 4185281"/>
              <a:gd name="connsiteY3" fmla="*/ 38108 h 2971808"/>
              <a:gd name="connsiteX4" fmla="*/ 1714500 w 4185281"/>
              <a:gd name="connsiteY4" fmla="*/ 9533 h 2971808"/>
              <a:gd name="connsiteX5" fmla="*/ 1314450 w 4185281"/>
              <a:gd name="connsiteY5" fmla="*/ 19058 h 2971808"/>
              <a:gd name="connsiteX6" fmla="*/ 1123950 w 4185281"/>
              <a:gd name="connsiteY6" fmla="*/ 66683 h 2971808"/>
              <a:gd name="connsiteX7" fmla="*/ 1028700 w 4185281"/>
              <a:gd name="connsiteY7" fmla="*/ 85733 h 2971808"/>
              <a:gd name="connsiteX8" fmla="*/ 704850 w 4185281"/>
              <a:gd name="connsiteY8" fmla="*/ 190508 h 2971808"/>
              <a:gd name="connsiteX9" fmla="*/ 609600 w 4185281"/>
              <a:gd name="connsiteY9" fmla="*/ 257183 h 2971808"/>
              <a:gd name="connsiteX10" fmla="*/ 419100 w 4185281"/>
              <a:gd name="connsiteY10" fmla="*/ 371483 h 2971808"/>
              <a:gd name="connsiteX11" fmla="*/ 219075 w 4185281"/>
              <a:gd name="connsiteY11" fmla="*/ 533408 h 2971808"/>
              <a:gd name="connsiteX12" fmla="*/ 142875 w 4185281"/>
              <a:gd name="connsiteY12" fmla="*/ 600083 h 2971808"/>
              <a:gd name="connsiteX13" fmla="*/ 47625 w 4185281"/>
              <a:gd name="connsiteY13" fmla="*/ 704858 h 2971808"/>
              <a:gd name="connsiteX14" fmla="*/ 38100 w 4185281"/>
              <a:gd name="connsiteY14" fmla="*/ 742958 h 2971808"/>
              <a:gd name="connsiteX15" fmla="*/ 0 w 4185281"/>
              <a:gd name="connsiteY15" fmla="*/ 857258 h 2971808"/>
              <a:gd name="connsiteX16" fmla="*/ 28575 w 4185281"/>
              <a:gd name="connsiteY16" fmla="*/ 1190633 h 2971808"/>
              <a:gd name="connsiteX17" fmla="*/ 47625 w 4185281"/>
              <a:gd name="connsiteY17" fmla="*/ 1219208 h 2971808"/>
              <a:gd name="connsiteX18" fmla="*/ 76200 w 4185281"/>
              <a:gd name="connsiteY18" fmla="*/ 1362083 h 2971808"/>
              <a:gd name="connsiteX19" fmla="*/ 85725 w 4185281"/>
              <a:gd name="connsiteY19" fmla="*/ 1409708 h 2971808"/>
              <a:gd name="connsiteX20" fmla="*/ 104775 w 4185281"/>
              <a:gd name="connsiteY20" fmla="*/ 1457333 h 2971808"/>
              <a:gd name="connsiteX21" fmla="*/ 114300 w 4185281"/>
              <a:gd name="connsiteY21" fmla="*/ 1504958 h 2971808"/>
              <a:gd name="connsiteX22" fmla="*/ 238125 w 4185281"/>
              <a:gd name="connsiteY22" fmla="*/ 1695458 h 2971808"/>
              <a:gd name="connsiteX23" fmla="*/ 371475 w 4185281"/>
              <a:gd name="connsiteY23" fmla="*/ 1952633 h 2971808"/>
              <a:gd name="connsiteX24" fmla="*/ 485775 w 4185281"/>
              <a:gd name="connsiteY24" fmla="*/ 2076458 h 2971808"/>
              <a:gd name="connsiteX25" fmla="*/ 523875 w 4185281"/>
              <a:gd name="connsiteY25" fmla="*/ 2152658 h 2971808"/>
              <a:gd name="connsiteX26" fmla="*/ 695325 w 4185281"/>
              <a:gd name="connsiteY26" fmla="*/ 2314583 h 2971808"/>
              <a:gd name="connsiteX27" fmla="*/ 857250 w 4185281"/>
              <a:gd name="connsiteY27" fmla="*/ 2466983 h 2971808"/>
              <a:gd name="connsiteX28" fmla="*/ 1200150 w 4185281"/>
              <a:gd name="connsiteY28" fmla="*/ 2695583 h 2971808"/>
              <a:gd name="connsiteX29" fmla="*/ 1466850 w 4185281"/>
              <a:gd name="connsiteY29" fmla="*/ 2809883 h 2971808"/>
              <a:gd name="connsiteX30" fmla="*/ 1714500 w 4185281"/>
              <a:gd name="connsiteY30" fmla="*/ 2838458 h 2971808"/>
              <a:gd name="connsiteX31" fmla="*/ 1981200 w 4185281"/>
              <a:gd name="connsiteY31" fmla="*/ 2895608 h 2971808"/>
              <a:gd name="connsiteX32" fmla="*/ 2276475 w 4185281"/>
              <a:gd name="connsiteY32" fmla="*/ 2905133 h 2971808"/>
              <a:gd name="connsiteX33" fmla="*/ 2533650 w 4185281"/>
              <a:gd name="connsiteY33" fmla="*/ 2924183 h 2971808"/>
              <a:gd name="connsiteX34" fmla="*/ 3057525 w 4185281"/>
              <a:gd name="connsiteY34" fmla="*/ 2971808 h 2971808"/>
              <a:gd name="connsiteX35" fmla="*/ 3295650 w 4185281"/>
              <a:gd name="connsiteY35" fmla="*/ 2962283 h 2971808"/>
              <a:gd name="connsiteX36" fmla="*/ 3400425 w 4185281"/>
              <a:gd name="connsiteY36" fmla="*/ 2952758 h 2971808"/>
              <a:gd name="connsiteX37" fmla="*/ 3514725 w 4185281"/>
              <a:gd name="connsiteY37" fmla="*/ 2914658 h 2971808"/>
              <a:gd name="connsiteX38" fmla="*/ 3705225 w 4185281"/>
              <a:gd name="connsiteY38" fmla="*/ 2876558 h 2971808"/>
              <a:gd name="connsiteX39" fmla="*/ 3838575 w 4185281"/>
              <a:gd name="connsiteY39" fmla="*/ 2828933 h 2971808"/>
              <a:gd name="connsiteX40" fmla="*/ 3914775 w 4185281"/>
              <a:gd name="connsiteY40" fmla="*/ 2790833 h 2971808"/>
              <a:gd name="connsiteX41" fmla="*/ 3962400 w 4185281"/>
              <a:gd name="connsiteY41" fmla="*/ 2762258 h 2971808"/>
              <a:gd name="connsiteX42" fmla="*/ 4086225 w 4185281"/>
              <a:gd name="connsiteY42" fmla="*/ 2638433 h 2971808"/>
              <a:gd name="connsiteX43" fmla="*/ 4114800 w 4185281"/>
              <a:gd name="connsiteY43" fmla="*/ 2600333 h 2971808"/>
              <a:gd name="connsiteX44" fmla="*/ 4162425 w 4185281"/>
              <a:gd name="connsiteY44" fmla="*/ 2524133 h 2971808"/>
              <a:gd name="connsiteX45" fmla="*/ 4171950 w 4185281"/>
              <a:gd name="connsiteY45" fmla="*/ 2209808 h 2971808"/>
              <a:gd name="connsiteX46" fmla="*/ 4143375 w 4185281"/>
              <a:gd name="connsiteY46" fmla="*/ 2133608 h 2971808"/>
              <a:gd name="connsiteX47" fmla="*/ 4133850 w 4185281"/>
              <a:gd name="connsiteY47" fmla="*/ 2085983 h 2971808"/>
              <a:gd name="connsiteX48" fmla="*/ 4076700 w 4185281"/>
              <a:gd name="connsiteY48" fmla="*/ 1962158 h 2971808"/>
              <a:gd name="connsiteX49" fmla="*/ 3933825 w 4185281"/>
              <a:gd name="connsiteY49" fmla="*/ 1676408 h 2971808"/>
              <a:gd name="connsiteX50" fmla="*/ 3743325 w 4185281"/>
              <a:gd name="connsiteY50" fmla="*/ 1371608 h 2971808"/>
              <a:gd name="connsiteX51" fmla="*/ 3667125 w 4185281"/>
              <a:gd name="connsiteY51" fmla="*/ 1247783 h 2971808"/>
              <a:gd name="connsiteX52" fmla="*/ 3476625 w 4185281"/>
              <a:gd name="connsiteY52" fmla="*/ 1047758 h 2971808"/>
              <a:gd name="connsiteX53" fmla="*/ 3305175 w 4185281"/>
              <a:gd name="connsiteY53" fmla="*/ 866783 h 2971808"/>
              <a:gd name="connsiteX54" fmla="*/ 3228975 w 4185281"/>
              <a:gd name="connsiteY54" fmla="*/ 800108 h 2971808"/>
              <a:gd name="connsiteX55" fmla="*/ 3162300 w 4185281"/>
              <a:gd name="connsiteY55" fmla="*/ 723908 h 2971808"/>
              <a:gd name="connsiteX56" fmla="*/ 2981325 w 4185281"/>
              <a:gd name="connsiteY56" fmla="*/ 581033 h 2971808"/>
              <a:gd name="connsiteX57" fmla="*/ 2828925 w 4185281"/>
              <a:gd name="connsiteY57" fmla="*/ 457208 h 2971808"/>
              <a:gd name="connsiteX58" fmla="*/ 2562225 w 4185281"/>
              <a:gd name="connsiteY58" fmla="*/ 295283 h 2971808"/>
              <a:gd name="connsiteX59" fmla="*/ 2457450 w 4185281"/>
              <a:gd name="connsiteY59" fmla="*/ 228608 h 2971808"/>
              <a:gd name="connsiteX60" fmla="*/ 2352675 w 4185281"/>
              <a:gd name="connsiteY60" fmla="*/ 161933 h 2971808"/>
              <a:gd name="connsiteX61" fmla="*/ 2209800 w 4185281"/>
              <a:gd name="connsiteY61" fmla="*/ 76208 h 2971808"/>
              <a:gd name="connsiteX62" fmla="*/ 2143125 w 4185281"/>
              <a:gd name="connsiteY62" fmla="*/ 38108 h 29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185281" h="2971808">
                <a:moveTo>
                  <a:pt x="2085975" y="85733"/>
                </a:moveTo>
                <a:cubicBezTo>
                  <a:pt x="2063750" y="79383"/>
                  <a:pt x="2041901" y="71526"/>
                  <a:pt x="2019300" y="66683"/>
                </a:cubicBezTo>
                <a:cubicBezTo>
                  <a:pt x="1997348" y="61979"/>
                  <a:pt x="1974879" y="60125"/>
                  <a:pt x="1952625" y="57158"/>
                </a:cubicBezTo>
                <a:cubicBezTo>
                  <a:pt x="1887169" y="48431"/>
                  <a:pt x="1857755" y="45559"/>
                  <a:pt x="1790700" y="38108"/>
                </a:cubicBezTo>
                <a:cubicBezTo>
                  <a:pt x="1765300" y="28583"/>
                  <a:pt x="1741100" y="14853"/>
                  <a:pt x="1714500" y="9533"/>
                </a:cubicBezTo>
                <a:cubicBezTo>
                  <a:pt x="1596695" y="-14028"/>
                  <a:pt x="1409566" y="12717"/>
                  <a:pt x="1314450" y="19058"/>
                </a:cubicBezTo>
                <a:cubicBezTo>
                  <a:pt x="1063362" y="69276"/>
                  <a:pt x="1376476" y="3551"/>
                  <a:pt x="1123950" y="66683"/>
                </a:cubicBezTo>
                <a:cubicBezTo>
                  <a:pt x="1092538" y="74536"/>
                  <a:pt x="1059833" y="76838"/>
                  <a:pt x="1028700" y="85733"/>
                </a:cubicBezTo>
                <a:cubicBezTo>
                  <a:pt x="953992" y="107078"/>
                  <a:pt x="800208" y="158722"/>
                  <a:pt x="704850" y="190508"/>
                </a:cubicBezTo>
                <a:cubicBezTo>
                  <a:pt x="673100" y="212733"/>
                  <a:pt x="642342" y="236447"/>
                  <a:pt x="609600" y="257183"/>
                </a:cubicBezTo>
                <a:cubicBezTo>
                  <a:pt x="547039" y="296805"/>
                  <a:pt x="479558" y="328720"/>
                  <a:pt x="419100" y="371483"/>
                </a:cubicBezTo>
                <a:cubicBezTo>
                  <a:pt x="349065" y="421020"/>
                  <a:pt x="285162" y="478715"/>
                  <a:pt x="219075" y="533408"/>
                </a:cubicBezTo>
                <a:cubicBezTo>
                  <a:pt x="193074" y="554926"/>
                  <a:pt x="164840" y="574458"/>
                  <a:pt x="142875" y="600083"/>
                </a:cubicBezTo>
                <a:cubicBezTo>
                  <a:pt x="74036" y="680395"/>
                  <a:pt x="106423" y="646060"/>
                  <a:pt x="47625" y="704858"/>
                </a:cubicBezTo>
                <a:cubicBezTo>
                  <a:pt x="44450" y="717558"/>
                  <a:pt x="42005" y="730463"/>
                  <a:pt x="38100" y="742958"/>
                </a:cubicBezTo>
                <a:cubicBezTo>
                  <a:pt x="26121" y="781291"/>
                  <a:pt x="0" y="857258"/>
                  <a:pt x="0" y="857258"/>
                </a:cubicBezTo>
                <a:cubicBezTo>
                  <a:pt x="3845" y="957237"/>
                  <a:pt x="-5985" y="1086954"/>
                  <a:pt x="28575" y="1190633"/>
                </a:cubicBezTo>
                <a:cubicBezTo>
                  <a:pt x="32195" y="1201493"/>
                  <a:pt x="41275" y="1209683"/>
                  <a:pt x="47625" y="1219208"/>
                </a:cubicBezTo>
                <a:lnTo>
                  <a:pt x="76200" y="1362083"/>
                </a:lnTo>
                <a:cubicBezTo>
                  <a:pt x="79375" y="1377958"/>
                  <a:pt x="79712" y="1394677"/>
                  <a:pt x="85725" y="1409708"/>
                </a:cubicBezTo>
                <a:cubicBezTo>
                  <a:pt x="92075" y="1425583"/>
                  <a:pt x="99862" y="1440956"/>
                  <a:pt x="104775" y="1457333"/>
                </a:cubicBezTo>
                <a:cubicBezTo>
                  <a:pt x="109427" y="1472840"/>
                  <a:pt x="108073" y="1490014"/>
                  <a:pt x="114300" y="1504958"/>
                </a:cubicBezTo>
                <a:cubicBezTo>
                  <a:pt x="138140" y="1562175"/>
                  <a:pt x="214641" y="1654617"/>
                  <a:pt x="238125" y="1695458"/>
                </a:cubicBezTo>
                <a:cubicBezTo>
                  <a:pt x="286259" y="1779170"/>
                  <a:pt x="305978" y="1881678"/>
                  <a:pt x="371475" y="1952633"/>
                </a:cubicBezTo>
                <a:cubicBezTo>
                  <a:pt x="409575" y="1993908"/>
                  <a:pt x="451733" y="2031777"/>
                  <a:pt x="485775" y="2076458"/>
                </a:cubicBezTo>
                <a:cubicBezTo>
                  <a:pt x="502985" y="2099047"/>
                  <a:pt x="505114" y="2131339"/>
                  <a:pt x="523875" y="2152658"/>
                </a:cubicBezTo>
                <a:cubicBezTo>
                  <a:pt x="575807" y="2211671"/>
                  <a:pt x="638130" y="2260656"/>
                  <a:pt x="695325" y="2314583"/>
                </a:cubicBezTo>
                <a:cubicBezTo>
                  <a:pt x="749255" y="2365431"/>
                  <a:pt x="796935" y="2423901"/>
                  <a:pt x="857250" y="2466983"/>
                </a:cubicBezTo>
                <a:cubicBezTo>
                  <a:pt x="982412" y="2556385"/>
                  <a:pt x="1068393" y="2625830"/>
                  <a:pt x="1200150" y="2695583"/>
                </a:cubicBezTo>
                <a:cubicBezTo>
                  <a:pt x="1253996" y="2724090"/>
                  <a:pt x="1387449" y="2791837"/>
                  <a:pt x="1466850" y="2809883"/>
                </a:cubicBezTo>
                <a:cubicBezTo>
                  <a:pt x="1551136" y="2829039"/>
                  <a:pt x="1628791" y="2831865"/>
                  <a:pt x="1714500" y="2838458"/>
                </a:cubicBezTo>
                <a:cubicBezTo>
                  <a:pt x="1803400" y="2857508"/>
                  <a:pt x="1890915" y="2884896"/>
                  <a:pt x="1981200" y="2895608"/>
                </a:cubicBezTo>
                <a:cubicBezTo>
                  <a:pt x="2078990" y="2907210"/>
                  <a:pt x="2178130" y="2900046"/>
                  <a:pt x="2276475" y="2905133"/>
                </a:cubicBezTo>
                <a:cubicBezTo>
                  <a:pt x="2362320" y="2909573"/>
                  <a:pt x="2448031" y="2916538"/>
                  <a:pt x="2533650" y="2924183"/>
                </a:cubicBezTo>
                <a:cubicBezTo>
                  <a:pt x="3303016" y="2992876"/>
                  <a:pt x="2350163" y="2917396"/>
                  <a:pt x="3057525" y="2971808"/>
                </a:cubicBezTo>
                <a:lnTo>
                  <a:pt x="3295650" y="2962283"/>
                </a:lnTo>
                <a:cubicBezTo>
                  <a:pt x="3330665" y="2960338"/>
                  <a:pt x="3366156" y="2960208"/>
                  <a:pt x="3400425" y="2952758"/>
                </a:cubicBezTo>
                <a:cubicBezTo>
                  <a:pt x="3439669" y="2944227"/>
                  <a:pt x="3476304" y="2926351"/>
                  <a:pt x="3514725" y="2914658"/>
                </a:cubicBezTo>
                <a:cubicBezTo>
                  <a:pt x="3625554" y="2880927"/>
                  <a:pt x="3600742" y="2888167"/>
                  <a:pt x="3705225" y="2876558"/>
                </a:cubicBezTo>
                <a:cubicBezTo>
                  <a:pt x="3743251" y="2863883"/>
                  <a:pt x="3799267" y="2847075"/>
                  <a:pt x="3838575" y="2828933"/>
                </a:cubicBezTo>
                <a:cubicBezTo>
                  <a:pt x="3864359" y="2817033"/>
                  <a:pt x="3889771" y="2804297"/>
                  <a:pt x="3914775" y="2790833"/>
                </a:cubicBezTo>
                <a:cubicBezTo>
                  <a:pt x="3931075" y="2782056"/>
                  <a:pt x="3947589" y="2773366"/>
                  <a:pt x="3962400" y="2762258"/>
                </a:cubicBezTo>
                <a:cubicBezTo>
                  <a:pt x="4022165" y="2717434"/>
                  <a:pt x="4039160" y="2695957"/>
                  <a:pt x="4086225" y="2638433"/>
                </a:cubicBezTo>
                <a:cubicBezTo>
                  <a:pt x="4096278" y="2626146"/>
                  <a:pt x="4105994" y="2613542"/>
                  <a:pt x="4114800" y="2600333"/>
                </a:cubicBezTo>
                <a:cubicBezTo>
                  <a:pt x="4131415" y="2575411"/>
                  <a:pt x="4146550" y="2549533"/>
                  <a:pt x="4162425" y="2524133"/>
                </a:cubicBezTo>
                <a:cubicBezTo>
                  <a:pt x="4185626" y="2384928"/>
                  <a:pt x="4195103" y="2377669"/>
                  <a:pt x="4171950" y="2209808"/>
                </a:cubicBezTo>
                <a:cubicBezTo>
                  <a:pt x="4168243" y="2182935"/>
                  <a:pt x="4151353" y="2159536"/>
                  <a:pt x="4143375" y="2133608"/>
                </a:cubicBezTo>
                <a:cubicBezTo>
                  <a:pt x="4138614" y="2118135"/>
                  <a:pt x="4139718" y="2101072"/>
                  <a:pt x="4133850" y="2085983"/>
                </a:cubicBezTo>
                <a:cubicBezTo>
                  <a:pt x="4117374" y="2043615"/>
                  <a:pt x="4093583" y="2004366"/>
                  <a:pt x="4076700" y="1962158"/>
                </a:cubicBezTo>
                <a:cubicBezTo>
                  <a:pt x="3961620" y="1674457"/>
                  <a:pt x="4088285" y="1916087"/>
                  <a:pt x="3933825" y="1676408"/>
                </a:cubicBezTo>
                <a:cubicBezTo>
                  <a:pt x="3868923" y="1575698"/>
                  <a:pt x="3806622" y="1473335"/>
                  <a:pt x="3743325" y="1371608"/>
                </a:cubicBezTo>
                <a:cubicBezTo>
                  <a:pt x="3717721" y="1330459"/>
                  <a:pt x="3698665" y="1284580"/>
                  <a:pt x="3667125" y="1247783"/>
                </a:cubicBezTo>
                <a:cubicBezTo>
                  <a:pt x="3374409" y="906281"/>
                  <a:pt x="3687078" y="1258211"/>
                  <a:pt x="3476625" y="1047758"/>
                </a:cubicBezTo>
                <a:cubicBezTo>
                  <a:pt x="3196074" y="767207"/>
                  <a:pt x="3699209" y="1240078"/>
                  <a:pt x="3305175" y="866783"/>
                </a:cubicBezTo>
                <a:cubicBezTo>
                  <a:pt x="3280674" y="843571"/>
                  <a:pt x="3252840" y="823973"/>
                  <a:pt x="3228975" y="800108"/>
                </a:cubicBezTo>
                <a:cubicBezTo>
                  <a:pt x="3205110" y="776243"/>
                  <a:pt x="3186165" y="747773"/>
                  <a:pt x="3162300" y="723908"/>
                </a:cubicBezTo>
                <a:cubicBezTo>
                  <a:pt x="3091285" y="652893"/>
                  <a:pt x="3065177" y="646251"/>
                  <a:pt x="2981325" y="581033"/>
                </a:cubicBezTo>
                <a:cubicBezTo>
                  <a:pt x="2929659" y="540848"/>
                  <a:pt x="2883005" y="494081"/>
                  <a:pt x="2828925" y="457208"/>
                </a:cubicBezTo>
                <a:cubicBezTo>
                  <a:pt x="2742995" y="398620"/>
                  <a:pt x="2650800" y="349790"/>
                  <a:pt x="2562225" y="295283"/>
                </a:cubicBezTo>
                <a:cubicBezTo>
                  <a:pt x="2526969" y="273587"/>
                  <a:pt x="2492375" y="250833"/>
                  <a:pt x="2457450" y="228608"/>
                </a:cubicBezTo>
                <a:lnTo>
                  <a:pt x="2352675" y="161933"/>
                </a:lnTo>
                <a:cubicBezTo>
                  <a:pt x="2046265" y="-37234"/>
                  <a:pt x="2423540" y="200890"/>
                  <a:pt x="2209800" y="76208"/>
                </a:cubicBezTo>
                <a:cubicBezTo>
                  <a:pt x="2141467" y="36347"/>
                  <a:pt x="2176730" y="38108"/>
                  <a:pt x="2143125" y="3810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63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08822" y="355221"/>
            <a:ext cx="2264565" cy="1486264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KERNPROCES 7</a:t>
            </a:r>
          </a:p>
        </p:txBody>
      </p:sp>
      <p:sp>
        <p:nvSpPr>
          <p:cNvPr id="5" name="Rechthoek 4"/>
          <p:cNvSpPr/>
          <p:nvPr/>
        </p:nvSpPr>
        <p:spPr>
          <a:xfrm>
            <a:off x="408821" y="1931608"/>
            <a:ext cx="5687179" cy="584242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KERNACTIVITEIT</a:t>
            </a:r>
          </a:p>
        </p:txBody>
      </p:sp>
      <p:sp>
        <p:nvSpPr>
          <p:cNvPr id="6" name="Rechthoek 5"/>
          <p:cNvSpPr/>
          <p:nvPr/>
        </p:nvSpPr>
        <p:spPr>
          <a:xfrm>
            <a:off x="6019276" y="1931608"/>
            <a:ext cx="5591929" cy="593720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FUNCTIE in LARS</a:t>
            </a:r>
          </a:p>
        </p:txBody>
      </p:sp>
      <p:sp>
        <p:nvSpPr>
          <p:cNvPr id="7" name="Rechthoek 6"/>
          <p:cNvSpPr/>
          <p:nvPr/>
        </p:nvSpPr>
        <p:spPr>
          <a:xfrm>
            <a:off x="2673386" y="352031"/>
            <a:ext cx="8937819" cy="1482740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400" dirty="0">
                <a:solidFill>
                  <a:schemeClr val="bg1"/>
                </a:solidFill>
              </a:rPr>
              <a:t>Het uitvoeren van medische activiteiten in het kader van preventie </a:t>
            </a:r>
            <a:r>
              <a:rPr lang="nl-BE" sz="2400" b="1" dirty="0">
                <a:solidFill>
                  <a:schemeClr val="bg1"/>
                </a:solidFill>
              </a:rPr>
              <a:t>teneinde</a:t>
            </a:r>
            <a:r>
              <a:rPr lang="nl-BE" sz="2400" dirty="0">
                <a:solidFill>
                  <a:schemeClr val="bg1"/>
                </a:solidFill>
              </a:rPr>
              <a:t> tijdig bepaalde (</a:t>
            </a:r>
            <a:r>
              <a:rPr lang="nl-BE" sz="2400" dirty="0" err="1">
                <a:solidFill>
                  <a:schemeClr val="bg1"/>
                </a:solidFill>
              </a:rPr>
              <a:t>psycho</a:t>
            </a:r>
            <a:r>
              <a:rPr lang="nl-BE" sz="2400" dirty="0">
                <a:solidFill>
                  <a:schemeClr val="bg1"/>
                </a:solidFill>
              </a:rPr>
              <a:t>-)somatische problemen op te sporen en te voorkomen </a:t>
            </a:r>
            <a:r>
              <a:rPr lang="nl-BE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 voorlopig ongewijzigd</a:t>
            </a:r>
            <a:endParaRPr lang="nl-BE" sz="2400" i="1" dirty="0">
              <a:solidFill>
                <a:srgbClr val="FF00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7988" y="2525328"/>
            <a:ext cx="5610454" cy="42289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000" i="1" dirty="0"/>
              <a:t>Voor de systematische contactmomenten: </a:t>
            </a:r>
          </a:p>
          <a:p>
            <a:r>
              <a:rPr lang="nl-BE" sz="2000" dirty="0"/>
              <a:t>Geen</a:t>
            </a:r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i="1" dirty="0"/>
              <a:t>Voor de vaccinaties: </a:t>
            </a:r>
          </a:p>
          <a:p>
            <a:r>
              <a:rPr lang="nl-BE" sz="2000" dirty="0"/>
              <a:t>Geen</a:t>
            </a:r>
          </a:p>
          <a:p>
            <a:endParaRPr lang="nl-BE" sz="2000" i="1" dirty="0"/>
          </a:p>
          <a:p>
            <a:r>
              <a:rPr lang="nl-BE" sz="2000" i="1" dirty="0"/>
              <a:t>Voor de profylaxe:</a:t>
            </a:r>
          </a:p>
          <a:p>
            <a:r>
              <a:rPr lang="nl-BE" sz="2000" dirty="0"/>
              <a:t>Onthaal</a:t>
            </a:r>
          </a:p>
          <a:p>
            <a:r>
              <a:rPr lang="nl-BE" sz="2000" dirty="0"/>
              <a:t>Vraagverheldering</a:t>
            </a:r>
          </a:p>
          <a:p>
            <a:r>
              <a:rPr lang="nl-BE" sz="2000" dirty="0"/>
              <a:t>Handelingsgericht advies</a:t>
            </a:r>
          </a:p>
          <a:p>
            <a:r>
              <a:rPr lang="nl-BE" sz="2000" dirty="0"/>
              <a:t>Draaischijffunctie</a:t>
            </a:r>
          </a:p>
        </p:txBody>
      </p:sp>
      <p:sp>
        <p:nvSpPr>
          <p:cNvPr id="9" name="Rechthoek 8"/>
          <p:cNvSpPr/>
          <p:nvPr/>
        </p:nvSpPr>
        <p:spPr>
          <a:xfrm>
            <a:off x="6019276" y="2525328"/>
            <a:ext cx="5591929" cy="4218372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000" i="1" dirty="0">
                <a:solidFill>
                  <a:schemeClr val="bg1"/>
                </a:solidFill>
              </a:rPr>
              <a:t>Voor de systematische contactmomenten: </a:t>
            </a:r>
          </a:p>
          <a:p>
            <a:r>
              <a:rPr lang="nl-BE" sz="2000" dirty="0">
                <a:solidFill>
                  <a:srgbClr val="FF0000"/>
                </a:solidFill>
              </a:rPr>
              <a:t>Systematisch contactmoment</a:t>
            </a:r>
          </a:p>
          <a:p>
            <a:r>
              <a:rPr lang="nl-BE" sz="2000" dirty="0">
                <a:solidFill>
                  <a:srgbClr val="FF0000"/>
                </a:solidFill>
              </a:rPr>
              <a:t>Selectief contactmoment </a:t>
            </a:r>
          </a:p>
          <a:p>
            <a:endParaRPr lang="nl-BE" sz="2000" dirty="0">
              <a:solidFill>
                <a:schemeClr val="bg1"/>
              </a:solidFill>
            </a:endParaRPr>
          </a:p>
          <a:p>
            <a:r>
              <a:rPr lang="nl-BE" sz="2000" i="1" dirty="0">
                <a:solidFill>
                  <a:schemeClr val="bg1"/>
                </a:solidFill>
              </a:rPr>
              <a:t>Voor de vaccinaties:</a:t>
            </a:r>
          </a:p>
          <a:p>
            <a:r>
              <a:rPr lang="nl-BE" sz="2000" dirty="0">
                <a:solidFill>
                  <a:schemeClr val="bg1"/>
                </a:solidFill>
              </a:rPr>
              <a:t>Vaccinatie </a:t>
            </a:r>
          </a:p>
          <a:p>
            <a:endParaRPr lang="nl-BE" sz="2000" dirty="0">
              <a:solidFill>
                <a:schemeClr val="bg1"/>
              </a:solidFill>
            </a:endParaRPr>
          </a:p>
          <a:p>
            <a:r>
              <a:rPr lang="nl-BE" sz="2000" i="1" dirty="0">
                <a:solidFill>
                  <a:schemeClr val="bg1"/>
                </a:solidFill>
              </a:rPr>
              <a:t>Voor de profylaxe:</a:t>
            </a:r>
          </a:p>
          <a:p>
            <a:r>
              <a:rPr lang="nl-BE" sz="2000" dirty="0">
                <a:solidFill>
                  <a:schemeClr val="bg1"/>
                </a:solidFill>
              </a:rPr>
              <a:t>Onthaal</a:t>
            </a:r>
          </a:p>
          <a:p>
            <a:r>
              <a:rPr lang="nl-BE" sz="2000" dirty="0">
                <a:solidFill>
                  <a:schemeClr val="bg1"/>
                </a:solidFill>
              </a:rPr>
              <a:t>Vraagverheldering</a:t>
            </a:r>
          </a:p>
          <a:p>
            <a:r>
              <a:rPr lang="nl-BE" sz="2000" dirty="0">
                <a:solidFill>
                  <a:srgbClr val="FF0000"/>
                </a:solidFill>
              </a:rPr>
              <a:t>Handelingsgericht advies</a:t>
            </a:r>
          </a:p>
          <a:p>
            <a:r>
              <a:rPr lang="nl-BE" sz="2000" dirty="0">
                <a:solidFill>
                  <a:srgbClr val="FF0000"/>
                </a:solidFill>
              </a:rPr>
              <a:t>Selectief contactmoment</a:t>
            </a:r>
          </a:p>
          <a:p>
            <a:r>
              <a:rPr lang="nl-BE" sz="2000" dirty="0">
                <a:solidFill>
                  <a:srgbClr val="FF0000"/>
                </a:solidFill>
              </a:rPr>
              <a:t>Draaischijffunctie</a:t>
            </a:r>
          </a:p>
        </p:txBody>
      </p:sp>
    </p:spTree>
    <p:extLst>
      <p:ext uri="{BB962C8B-B14F-4D97-AF65-F5344CB8AC3E}">
        <p14:creationId xmlns:p14="http://schemas.microsoft.com/office/powerpoint/2010/main" val="4045258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Synthese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586033"/>
              </p:ext>
            </p:extLst>
          </p:nvPr>
        </p:nvGraphicFramePr>
        <p:xfrm>
          <a:off x="3097884" y="185573"/>
          <a:ext cx="7562682" cy="64739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62495">
                  <a:extLst>
                    <a:ext uri="{9D8B030D-6E8A-4147-A177-3AD203B41FA5}">
                      <a16:colId xmlns:a16="http://schemas.microsoft.com/office/drawing/2014/main" val="4040589863"/>
                    </a:ext>
                  </a:extLst>
                </a:gridCol>
                <a:gridCol w="3900187">
                  <a:extLst>
                    <a:ext uri="{9D8B030D-6E8A-4147-A177-3AD203B41FA5}">
                      <a16:colId xmlns:a16="http://schemas.microsoft.com/office/drawing/2014/main" val="257737181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‘Oude’ functies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Nieuwe/aangepaste functies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4899182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Onthaal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Onthaal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0381886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Vraagverheldering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Vraagverheldering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4678081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Informatieverstrekking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nl-B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587758807"/>
                  </a:ext>
                </a:extLst>
              </a:tr>
              <a:tr h="425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Advisering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Handelingsgericht advies</a:t>
                      </a:r>
                      <a:endParaRPr lang="nl-BE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1221161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Diagnostiek algemeen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nl-BE" sz="16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538191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HGD-Intake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HGD-Intake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1204961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HGD-Strategie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HGD-Strategie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42135019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HGD-Onderzoek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HGD-Onderzoek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19494952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HGD-Indicering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HGD-Integratie en aanbeveling</a:t>
                      </a:r>
                      <a:endParaRPr lang="nl-BE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1379484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HGD-Advies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>
                          <a:effectLst/>
                        </a:rPr>
                        <a:t>HGD-Advies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30408585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 /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HGD-(Handelen en) evalueren</a:t>
                      </a:r>
                      <a:endParaRPr lang="nl-BE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32968867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Formalisering attest/advies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Formaliseren</a:t>
                      </a:r>
                      <a:r>
                        <a:rPr lang="nl-NL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attest/advies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38660931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Kortdurende begeleiding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Begeleiding</a:t>
                      </a:r>
                      <a:endParaRPr lang="nl-BE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3752119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Afsluiten van een traject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Afsluiten traject 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17324838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Samenwerking met het netwerk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Draaischijffunctie</a:t>
                      </a:r>
                      <a:endParaRPr lang="nl-BE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9021113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AC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Systematisch contactmoment</a:t>
                      </a:r>
                      <a:endParaRPr lang="nl-BE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3657794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GC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nl-B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1469393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SC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Selectief contactmoment</a:t>
                      </a:r>
                      <a:endParaRPr lang="nl-BE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3685211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Vaccinatie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Vaccinatie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14884670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Sensibiliseren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Signaalfunctie</a:t>
                      </a:r>
                      <a:endParaRPr lang="nl-BE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6849893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/ </a:t>
                      </a:r>
                      <a:endParaRPr lang="nl-BE" sz="1600" b="0" dirty="0">
                        <a:solidFill>
                          <a:srgbClr val="1D1B1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Consultatieve leerlingenbegeleiding</a:t>
                      </a:r>
                      <a:endParaRPr lang="nl-BE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199554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120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Synthese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71" y="1690688"/>
            <a:ext cx="12110128" cy="4691062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>
          <a:xfrm>
            <a:off x="5276850" y="5657850"/>
            <a:ext cx="1038225" cy="238125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49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 verder?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Aanpassingen Lars</a:t>
            </a:r>
          </a:p>
          <a:p>
            <a:pPr lvl="1"/>
            <a:r>
              <a:rPr lang="nl-BE" dirty="0"/>
              <a:t>Functielijst (1/9/2018)</a:t>
            </a:r>
          </a:p>
          <a:p>
            <a:pPr lvl="1"/>
            <a:r>
              <a:rPr lang="nl-BE" dirty="0"/>
              <a:t>Handleiding ‘hoe registreer ik…’ </a:t>
            </a:r>
          </a:p>
          <a:p>
            <a:r>
              <a:rPr lang="nl-BE" dirty="0"/>
              <a:t>Verdere verfijning naar </a:t>
            </a:r>
            <a:r>
              <a:rPr lang="nl-BE" dirty="0" err="1"/>
              <a:t>KPI’s</a:t>
            </a:r>
            <a:endParaRPr lang="nl-BE" dirty="0"/>
          </a:p>
          <a:p>
            <a:pPr lvl="1"/>
            <a:r>
              <a:rPr lang="nl-BE" dirty="0"/>
              <a:t>Vanaf 2018-2019, i.s.m. overleggroep Kwaliteitszorg</a:t>
            </a:r>
          </a:p>
          <a:p>
            <a:pPr lvl="1"/>
            <a:endParaRPr lang="nl-BE" dirty="0"/>
          </a:p>
          <a:p>
            <a:r>
              <a:rPr lang="nl-BE" dirty="0"/>
              <a:t>Op langere termijn</a:t>
            </a:r>
          </a:p>
          <a:p>
            <a:pPr lvl="1"/>
            <a:r>
              <a:rPr lang="nl-BE" dirty="0"/>
              <a:t>Herwerking onderwerpenlijst Lars</a:t>
            </a:r>
          </a:p>
          <a:p>
            <a:pPr lvl="1"/>
            <a:r>
              <a:rPr lang="nl-BE" dirty="0"/>
              <a:t>Uitbouw ‘schooldossier’ in Lars (equivalent van leerlingendossier)</a:t>
            </a:r>
          </a:p>
        </p:txBody>
      </p:sp>
    </p:spTree>
    <p:extLst>
      <p:ext uri="{BB962C8B-B14F-4D97-AF65-F5344CB8AC3E}">
        <p14:creationId xmlns:p14="http://schemas.microsoft.com/office/powerpoint/2010/main" val="2487427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Vragen? Opmerkingen? Suggesties?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 verband met kernprocessen, kernactiviteiten, …</a:t>
            </a:r>
            <a:endParaRPr lang="nl-BE" dirty="0">
              <a:hlinkClick r:id="rId2"/>
            </a:endParaRPr>
          </a:p>
          <a:p>
            <a:pPr lvl="1"/>
            <a:r>
              <a:rPr lang="nl-BE" dirty="0">
                <a:hlinkClick r:id="rId2"/>
              </a:rPr>
              <a:t>stefaan.jonniaux@vrijclbnetwerk.be</a:t>
            </a:r>
            <a:endParaRPr lang="nl-BE" dirty="0"/>
          </a:p>
          <a:p>
            <a:pPr lvl="1"/>
            <a:r>
              <a:rPr lang="nl-BE" dirty="0">
                <a:hlinkClick r:id="rId3"/>
              </a:rPr>
              <a:t>sven.samain@vrijclbnetwerk.be</a:t>
            </a:r>
            <a:endParaRPr lang="nl-BE" dirty="0"/>
          </a:p>
          <a:p>
            <a:endParaRPr lang="nl-BE" dirty="0"/>
          </a:p>
          <a:p>
            <a:r>
              <a:rPr lang="nl-BE" dirty="0"/>
              <a:t>In verband met (technische aspecten) Lars</a:t>
            </a:r>
          </a:p>
          <a:p>
            <a:pPr lvl="1"/>
            <a:r>
              <a:rPr lang="nl-BE" dirty="0">
                <a:hlinkClick r:id="rId4"/>
              </a:rPr>
              <a:t>helpdesk@clb-lars.be</a:t>
            </a:r>
            <a:r>
              <a:rPr lang="nl-BE" dirty="0"/>
              <a:t>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8483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Watskeburt</a:t>
            </a:r>
            <a:r>
              <a:rPr lang="nl-BE" dirty="0"/>
              <a:t>?!</a:t>
            </a:r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7720" r="7720" b="8823"/>
          <a:stretch/>
        </p:blipFill>
        <p:spPr bwMode="auto">
          <a:xfrm>
            <a:off x="5200650" y="0"/>
            <a:ext cx="7086600" cy="6858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7" name="Groep 46"/>
          <p:cNvGrpSpPr/>
          <p:nvPr/>
        </p:nvGrpSpPr>
        <p:grpSpPr>
          <a:xfrm>
            <a:off x="85725" y="4352925"/>
            <a:ext cx="10129171" cy="2290465"/>
            <a:chOff x="85725" y="4352925"/>
            <a:chExt cx="10129171" cy="2290465"/>
          </a:xfrm>
        </p:grpSpPr>
        <p:pic>
          <p:nvPicPr>
            <p:cNvPr id="33" name="Afbeelding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25" y="4438352"/>
              <a:ext cx="8909304" cy="2205038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</p:pic>
        <p:cxnSp>
          <p:nvCxnSpPr>
            <p:cNvPr id="37" name="Gekromde verbindingslijn 36"/>
            <p:cNvCxnSpPr>
              <a:stCxn id="33" idx="3"/>
            </p:cNvCxnSpPr>
            <p:nvPr/>
          </p:nvCxnSpPr>
          <p:spPr>
            <a:xfrm flipV="1">
              <a:off x="8995029" y="4352925"/>
              <a:ext cx="1219867" cy="1187946"/>
            </a:xfrm>
            <a:prstGeom prst="curvedConnector3">
              <a:avLst>
                <a:gd name="adj1" fmla="val 194452"/>
              </a:avLst>
            </a:prstGeom>
            <a:ln w="381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ep 45"/>
          <p:cNvGrpSpPr/>
          <p:nvPr/>
        </p:nvGrpSpPr>
        <p:grpSpPr>
          <a:xfrm>
            <a:off x="95250" y="1257300"/>
            <a:ext cx="10119646" cy="2628900"/>
            <a:chOff x="95250" y="1257300"/>
            <a:chExt cx="10119646" cy="2628900"/>
          </a:xfrm>
        </p:grpSpPr>
        <p:cxnSp>
          <p:nvCxnSpPr>
            <p:cNvPr id="20" name="Gekromde verbindingslijn 19"/>
            <p:cNvCxnSpPr/>
            <p:nvPr/>
          </p:nvCxnSpPr>
          <p:spPr>
            <a:xfrm>
              <a:off x="8995029" y="1724670"/>
              <a:ext cx="1219867" cy="716434"/>
            </a:xfrm>
            <a:prstGeom prst="curvedConnector3">
              <a:avLst>
                <a:gd name="adj1" fmla="val 174932"/>
              </a:avLst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50" y="1257300"/>
              <a:ext cx="8855242" cy="262890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0729">
            <a:off x="1616659" y="887987"/>
            <a:ext cx="9710071" cy="59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D0E4ACD-D4FF-4CF5-8E9F-3A6C66DE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B71ABA-18BF-4481-A715-39E4E893E32E}" type="slidenum">
              <a:rPr lang="nl-NL">
                <a:solidFill>
                  <a:srgbClr val="3C3D3C"/>
                </a:solidFill>
                <a:latin typeface="Calibri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>
              <a:solidFill>
                <a:srgbClr val="3C3D3C"/>
              </a:solidFill>
              <a:latin typeface="Calibri"/>
              <a:cs typeface="Arial" charset="0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3F2AE848-7BB9-47B1-8DE2-FE4542724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4295"/>
              </p:ext>
            </p:extLst>
          </p:nvPr>
        </p:nvGraphicFramePr>
        <p:xfrm>
          <a:off x="1" y="-35410"/>
          <a:ext cx="12191999" cy="689767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43605">
                  <a:extLst>
                    <a:ext uri="{9D8B030D-6E8A-4147-A177-3AD203B41FA5}">
                      <a16:colId xmlns:a16="http://schemas.microsoft.com/office/drawing/2014/main" val="119039397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2017969021"/>
                    </a:ext>
                  </a:extLst>
                </a:gridCol>
                <a:gridCol w="2496278">
                  <a:extLst>
                    <a:ext uri="{9D8B030D-6E8A-4147-A177-3AD203B41FA5}">
                      <a16:colId xmlns:a16="http://schemas.microsoft.com/office/drawing/2014/main" val="303758105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850876562"/>
                    </a:ext>
                  </a:extLst>
                </a:gridCol>
                <a:gridCol w="2255573">
                  <a:extLst>
                    <a:ext uri="{9D8B030D-6E8A-4147-A177-3AD203B41FA5}">
                      <a16:colId xmlns:a16="http://schemas.microsoft.com/office/drawing/2014/main" val="2299973078"/>
                    </a:ext>
                  </a:extLst>
                </a:gridCol>
              </a:tblGrid>
              <a:tr h="314005">
                <a:tc gridSpan="5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  <a:highlight>
                            <a:srgbClr val="FFF465"/>
                          </a:highlight>
                        </a:rPr>
                        <a:t>KWALITEIT EN BELEID</a:t>
                      </a:r>
                      <a:endParaRPr lang="nl-BE" sz="1600" dirty="0">
                        <a:solidFill>
                          <a:schemeClr val="tx1"/>
                        </a:solidFill>
                        <a:effectLst/>
                        <a:highlight>
                          <a:srgbClr val="FFF465"/>
                        </a:highlight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362" marR="6436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31652"/>
                  </a:ext>
                </a:extLst>
              </a:tr>
              <a:tr h="166194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  <a:effectLst/>
                        </a:rPr>
                        <a:t>K1. Visie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kern="1200" dirty="0">
                          <a:solidFill>
                            <a:schemeClr val="tx1"/>
                          </a:solidFill>
                          <a:effectLst/>
                        </a:rPr>
                        <a:t>K2. Beleid het vlak van de dienstverlening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kern="1200" dirty="0">
                          <a:solidFill>
                            <a:schemeClr val="tx1"/>
                          </a:solidFill>
                          <a:effectLst/>
                        </a:rPr>
                        <a:t>K3. Organisatieontwikkeling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kern="1200" dirty="0">
                          <a:solidFill>
                            <a:schemeClr val="tx1"/>
                          </a:solidFill>
                          <a:effectLst/>
                        </a:rPr>
                        <a:t>K4. Kwaliteitsbeleid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kern="1200" dirty="0">
                          <a:solidFill>
                            <a:schemeClr val="tx1"/>
                          </a:solidFill>
                          <a:effectLst/>
                        </a:rPr>
                        <a:t>K5. Systematische evaluatie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kern="1200" dirty="0">
                          <a:solidFill>
                            <a:schemeClr val="tx1"/>
                          </a:solidFill>
                          <a:effectLst/>
                        </a:rPr>
                        <a:t>K6. Betrouwbare evaluatie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kern="1200" dirty="0">
                          <a:solidFill>
                            <a:schemeClr val="tx1"/>
                          </a:solidFill>
                          <a:effectLst/>
                        </a:rPr>
                        <a:t>K7. Bijsturen en borgen </a:t>
                      </a:r>
                      <a:r>
                        <a:rPr lang="nl-BE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362" marR="64362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3914"/>
                  </a:ext>
                </a:extLst>
              </a:tr>
              <a:tr h="305857"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  <a:highlight>
                            <a:srgbClr val="FFF465"/>
                          </a:highlight>
                        </a:rPr>
                        <a:t>KERNPROCESSEN </a:t>
                      </a:r>
                      <a:endParaRPr lang="nl-BE" sz="1600" dirty="0">
                        <a:solidFill>
                          <a:schemeClr val="tx1"/>
                        </a:solidFill>
                        <a:effectLst/>
                        <a:highlight>
                          <a:srgbClr val="FFF465"/>
                        </a:highlight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362" marR="6436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600" b="1" dirty="0">
                          <a:effectLst/>
                          <a:highlight>
                            <a:srgbClr val="FFF465"/>
                          </a:highlight>
                        </a:rPr>
                        <a:t>ONDERSTEUNENDE PROCESSEN</a:t>
                      </a:r>
                      <a:endParaRPr lang="nl-BE" sz="1600" b="1" dirty="0">
                        <a:effectLst/>
                        <a:highlight>
                          <a:srgbClr val="FFF465"/>
                        </a:highlight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362" marR="6436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35846"/>
                  </a:ext>
                </a:extLst>
              </a:tr>
              <a:tr h="96791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 VRAAGGESTUURDE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LEERLINGENBEGELEIDING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OP DE 4 BEGELEIDINGSDOMEINEN </a:t>
                      </a:r>
                      <a:endParaRPr lang="nl-B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362" marR="6436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</a:rPr>
                        <a:t>AANBODGESTUURDE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</a:rPr>
                        <a:t>LEERLINGENBEGELEIDING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</a:rPr>
                        <a:t>OP DE 4 BEGELEIDINGSDOMEINEN</a:t>
                      </a:r>
                    </a:p>
                  </a:txBody>
                  <a:tcPr marL="64362" marR="6436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dirty="0">
                          <a:effectLst/>
                        </a:rPr>
                        <a:t>VERSTERKEN VAN HET SCHOOLTEAM </a:t>
                      </a:r>
                    </a:p>
                  </a:txBody>
                  <a:tcPr marL="64362" marR="6436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</a:rPr>
                        <a:t>SAMENWERKINGSBELEID</a:t>
                      </a:r>
                      <a:endParaRPr lang="nl-B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362" marR="6436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</a:rPr>
                        <a:t>PERSONEELS-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</a:rPr>
                        <a:t>EN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</a:rPr>
                        <a:t>PROFESSIONALISERINGSBELEID</a:t>
                      </a:r>
                      <a:endParaRPr lang="nl-B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362" marR="6436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86143"/>
                  </a:ext>
                </a:extLst>
              </a:tr>
              <a:tr h="161463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B1. Onthaal en vraagverheldering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B2.</a:t>
                      </a:r>
                      <a:r>
                        <a:rPr lang="nl-BE" sz="1000" baseline="0" dirty="0">
                          <a:effectLst/>
                        </a:rPr>
                        <a:t> </a:t>
                      </a:r>
                      <a:r>
                        <a:rPr lang="nl-BE" sz="1000" dirty="0">
                          <a:effectLst/>
                        </a:rPr>
                        <a:t>Handelingsgerichte diagnostiek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B3.</a:t>
                      </a:r>
                      <a:r>
                        <a:rPr lang="nl-BE" sz="1000" baseline="0" dirty="0">
                          <a:effectLst/>
                        </a:rPr>
                        <a:t> Handelingsgericht advies</a:t>
                      </a:r>
                      <a:endParaRPr lang="nl-BE" sz="1000" dirty="0"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B4. Begeleiding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B5. Draaischijffunctie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 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362" marR="643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A1.Leerplichtopvolging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A2.Begeleiding anderstalige nieuwkomers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A3.Begeleiding buitengewoon onderwijs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A4.Keuzeprocessen onderwijsloopbaan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A5.Trajecten </a:t>
                      </a:r>
                      <a:r>
                        <a:rPr lang="nl-BE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ifv</a:t>
                      </a:r>
                      <a:r>
                        <a:rPr lang="nl-BE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verplichte adviezen A6.Systematische contacten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A7.Vaccinaties en profylactische maatregelen</a:t>
                      </a:r>
                    </a:p>
                  </a:txBody>
                  <a:tcPr marL="64362" marR="643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effectLst/>
                        </a:rPr>
                        <a:t>V1. Beeldvorming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effectLst/>
                        </a:rPr>
                        <a:t>V2. Signaalfunctie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V3.</a:t>
                      </a:r>
                      <a:r>
                        <a:rPr lang="nl-BE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Consultatieve leerlingenbegeleiding</a:t>
                      </a:r>
                      <a:endParaRPr lang="nl-BE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nl-BE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362" marR="643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effectLst/>
                        </a:rPr>
                        <a:t>S1. Samenwerking met scholen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effectLst/>
                        </a:rPr>
                        <a:t>S2.Samenwerking met welzijns- en gezondheidsorganisaties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effectLst/>
                        </a:rPr>
                        <a:t>S3.Samenwerking met organisaties </a:t>
                      </a:r>
                      <a:r>
                        <a:rPr lang="nl-BE" sz="1000" b="1" dirty="0" err="1">
                          <a:effectLst/>
                        </a:rPr>
                        <a:t>ifv</a:t>
                      </a:r>
                      <a:r>
                        <a:rPr lang="nl-BE" sz="1000" b="1" dirty="0">
                          <a:effectLst/>
                        </a:rPr>
                        <a:t> specifieke doelgroepen </a:t>
                      </a:r>
                      <a:endParaRPr lang="nl-BE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362" marR="643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>
                          <a:effectLst/>
                        </a:rPr>
                        <a:t>P1. Selectie en aanwerving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>
                          <a:effectLst/>
                        </a:rPr>
                        <a:t>P2.</a:t>
                      </a:r>
                      <a:r>
                        <a:rPr lang="nl-BE" sz="1000" b="1" baseline="0">
                          <a:effectLst/>
                        </a:rPr>
                        <a:t> Professionalisering</a:t>
                      </a:r>
                      <a:r>
                        <a:rPr lang="nl-BE" sz="1000" b="1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>
                          <a:effectLst/>
                        </a:rPr>
                        <a:t>P3. Coaching en beoordeling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>
                          <a:effectLst/>
                        </a:rPr>
                        <a:t>P4. Aanvangsbegeleiding</a:t>
                      </a:r>
                      <a:endParaRPr lang="nl-BE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000" b="1" dirty="0">
                        <a:effectLst/>
                      </a:endParaRPr>
                    </a:p>
                  </a:txBody>
                  <a:tcPr marL="64362" marR="6436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51677"/>
                  </a:ext>
                </a:extLst>
              </a:tr>
              <a:tr h="2033309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b="1" kern="1200" dirty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kern="1200" dirty="0">
                          <a:effectLst/>
                        </a:rPr>
                        <a:t>WERKINGSPRINCIPES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0" kern="1200" dirty="0">
                          <a:solidFill>
                            <a:schemeClr val="tx1"/>
                          </a:solidFill>
                          <a:effectLst/>
                        </a:rPr>
                        <a:t>W1. Multidisciplinair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0" kern="1200" dirty="0">
                          <a:solidFill>
                            <a:schemeClr val="tx1"/>
                          </a:solidFill>
                          <a:effectLst/>
                        </a:rPr>
                        <a:t>W. Preventie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0" kern="1200" dirty="0">
                          <a:solidFill>
                            <a:schemeClr val="tx1"/>
                          </a:solidFill>
                          <a:effectLst/>
                        </a:rPr>
                        <a:t>W3. Subsidiair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0" kern="1200" dirty="0">
                          <a:solidFill>
                            <a:schemeClr val="tx1"/>
                          </a:solidFill>
                          <a:effectLst/>
                        </a:rPr>
                        <a:t>W4. Belang van de leerling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0" kern="1200" dirty="0">
                          <a:solidFill>
                            <a:schemeClr val="tx1"/>
                          </a:solidFill>
                          <a:effectLst/>
                        </a:rPr>
                        <a:t>W5. Beroepsgeheim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0" kern="1200" dirty="0">
                          <a:solidFill>
                            <a:schemeClr val="tx1"/>
                          </a:solidFill>
                          <a:effectLst/>
                        </a:rPr>
                        <a:t>W6. Laagdrempelige toegang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0" kern="1200" dirty="0">
                          <a:solidFill>
                            <a:schemeClr val="tx1"/>
                          </a:solidFill>
                          <a:effectLst/>
                        </a:rPr>
                        <a:t>W7. (</a:t>
                      </a:r>
                      <a:r>
                        <a:rPr lang="nl-BE" sz="1200" b="0" kern="1200" dirty="0" err="1">
                          <a:solidFill>
                            <a:schemeClr val="tx1"/>
                          </a:solidFill>
                          <a:effectLst/>
                        </a:rPr>
                        <a:t>Netoverstijgende</a:t>
                      </a:r>
                      <a:r>
                        <a:rPr lang="nl-BE" sz="1200" b="0" kern="1200" dirty="0">
                          <a:solidFill>
                            <a:schemeClr val="tx1"/>
                          </a:solidFill>
                          <a:effectLst/>
                        </a:rPr>
                        <a:t>) samenwerking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BE" sz="800" b="0" dirty="0">
                          <a:effectLst/>
                        </a:rPr>
                        <a:t> </a:t>
                      </a:r>
                      <a:endParaRPr lang="nl-BE" sz="1000" b="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362" marR="64362" marT="0" marB="0"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75793"/>
                  </a:ext>
                </a:extLst>
              </a:tr>
            </a:tbl>
          </a:graphicData>
        </a:graphic>
      </p:graphicFrame>
      <p:sp>
        <p:nvSpPr>
          <p:cNvPr id="4" name="Pijl: omhoog 3">
            <a:extLst>
              <a:ext uri="{FF2B5EF4-FFF2-40B4-BE49-F238E27FC236}">
                <a16:creationId xmlns:a16="http://schemas.microsoft.com/office/drawing/2014/main" id="{6DCF5CA1-D9ED-4C87-BC8E-2303CB63B21B}"/>
              </a:ext>
            </a:extLst>
          </p:cNvPr>
          <p:cNvSpPr/>
          <p:nvPr/>
        </p:nvSpPr>
        <p:spPr>
          <a:xfrm>
            <a:off x="1120574" y="4391838"/>
            <a:ext cx="432048" cy="648072"/>
          </a:xfrm>
          <a:prstGeom prst="upArrow">
            <a:avLst/>
          </a:prstGeom>
          <a:gradFill>
            <a:gsLst>
              <a:gs pos="0">
                <a:schemeClr val="accent1">
                  <a:tint val="90000"/>
                </a:schemeClr>
              </a:gs>
              <a:gs pos="99000">
                <a:schemeClr val="accent1">
                  <a:tint val="54000"/>
                  <a:satMod val="140000"/>
                </a:schemeClr>
              </a:gs>
              <a:gs pos="100000">
                <a:schemeClr val="accent1">
                  <a:tint val="24000"/>
                  <a:satMod val="26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Pijl: omhoog 4">
            <a:extLst>
              <a:ext uri="{FF2B5EF4-FFF2-40B4-BE49-F238E27FC236}">
                <a16:creationId xmlns:a16="http://schemas.microsoft.com/office/drawing/2014/main" id="{8A2A7407-0737-4B2A-A073-06066BF4808C}"/>
              </a:ext>
            </a:extLst>
          </p:cNvPr>
          <p:cNvSpPr/>
          <p:nvPr/>
        </p:nvSpPr>
        <p:spPr>
          <a:xfrm>
            <a:off x="3497542" y="4396099"/>
            <a:ext cx="432048" cy="648072"/>
          </a:xfrm>
          <a:prstGeom prst="upArrow">
            <a:avLst/>
          </a:prstGeom>
          <a:gradFill>
            <a:gsLst>
              <a:gs pos="0">
                <a:schemeClr val="accent1">
                  <a:tint val="90000"/>
                </a:schemeClr>
              </a:gs>
              <a:gs pos="99000">
                <a:schemeClr val="accent1">
                  <a:tint val="54000"/>
                  <a:satMod val="140000"/>
                </a:schemeClr>
              </a:gs>
              <a:gs pos="100000">
                <a:schemeClr val="accent1">
                  <a:tint val="24000"/>
                  <a:satMod val="26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Pijl: omhoog 6">
            <a:extLst>
              <a:ext uri="{FF2B5EF4-FFF2-40B4-BE49-F238E27FC236}">
                <a16:creationId xmlns:a16="http://schemas.microsoft.com/office/drawing/2014/main" id="{550CAC86-4078-4D7A-B5DD-1359F3B383FC}"/>
              </a:ext>
            </a:extLst>
          </p:cNvPr>
          <p:cNvSpPr/>
          <p:nvPr/>
        </p:nvSpPr>
        <p:spPr>
          <a:xfrm>
            <a:off x="8562716" y="4400360"/>
            <a:ext cx="432048" cy="648072"/>
          </a:xfrm>
          <a:prstGeom prst="upArrow">
            <a:avLst/>
          </a:prstGeom>
          <a:gradFill>
            <a:gsLst>
              <a:gs pos="0">
                <a:schemeClr val="accent1">
                  <a:tint val="90000"/>
                </a:schemeClr>
              </a:gs>
              <a:gs pos="99000">
                <a:schemeClr val="accent1">
                  <a:tint val="54000"/>
                  <a:satMod val="140000"/>
                </a:schemeClr>
              </a:gs>
              <a:gs pos="100000">
                <a:schemeClr val="accent1">
                  <a:tint val="24000"/>
                  <a:satMod val="26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Pijl: omhoog 7">
            <a:extLst>
              <a:ext uri="{FF2B5EF4-FFF2-40B4-BE49-F238E27FC236}">
                <a16:creationId xmlns:a16="http://schemas.microsoft.com/office/drawing/2014/main" id="{683E3C3E-27B3-478F-95FE-8ED43D654A35}"/>
              </a:ext>
            </a:extLst>
          </p:cNvPr>
          <p:cNvSpPr/>
          <p:nvPr/>
        </p:nvSpPr>
        <p:spPr>
          <a:xfrm>
            <a:off x="10818874" y="4391838"/>
            <a:ext cx="432048" cy="648072"/>
          </a:xfrm>
          <a:prstGeom prst="upArrow">
            <a:avLst/>
          </a:prstGeom>
          <a:gradFill>
            <a:gsLst>
              <a:gs pos="0">
                <a:schemeClr val="accent1">
                  <a:tint val="90000"/>
                </a:schemeClr>
              </a:gs>
              <a:gs pos="99000">
                <a:schemeClr val="accent1">
                  <a:tint val="54000"/>
                  <a:satMod val="140000"/>
                </a:schemeClr>
              </a:gs>
              <a:gs pos="100000">
                <a:schemeClr val="accent1">
                  <a:tint val="24000"/>
                  <a:satMod val="26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F7150ED-8F85-4EAF-BAF2-2EFEAF5E3EA5}"/>
              </a:ext>
            </a:extLst>
          </p:cNvPr>
          <p:cNvSpPr/>
          <p:nvPr/>
        </p:nvSpPr>
        <p:spPr>
          <a:xfrm rot="20426729">
            <a:off x="277621" y="598775"/>
            <a:ext cx="3608687" cy="877113"/>
          </a:xfrm>
          <a:prstGeom prst="rect">
            <a:avLst/>
          </a:prstGeom>
          <a:solidFill>
            <a:srgbClr val="14A3C6"/>
          </a:solidFill>
          <a:ln>
            <a:solidFill>
              <a:srgbClr val="1992B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000" b="1" dirty="0">
                <a:solidFill>
                  <a:srgbClr val="FFFFFF"/>
                </a:solidFill>
                <a:latin typeface="Calibri"/>
                <a:cs typeface="Calibri"/>
              </a:rPr>
              <a:t>RAAMWERK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000" b="1" dirty="0">
                <a:solidFill>
                  <a:srgbClr val="FFFFFF"/>
                </a:solidFill>
                <a:latin typeface="Calibri"/>
                <a:cs typeface="Calibri"/>
              </a:rPr>
              <a:t>TOEZICHTSKADER INSPECTIE 2.0</a:t>
            </a:r>
          </a:p>
        </p:txBody>
      </p:sp>
      <p:sp>
        <p:nvSpPr>
          <p:cNvPr id="11" name="Pijl: omhoog 4">
            <a:extLst>
              <a:ext uri="{FF2B5EF4-FFF2-40B4-BE49-F238E27FC236}">
                <a16:creationId xmlns:a16="http://schemas.microsoft.com/office/drawing/2014/main" id="{8A2A7407-0737-4B2A-A073-06066BF4808C}"/>
              </a:ext>
            </a:extLst>
          </p:cNvPr>
          <p:cNvSpPr/>
          <p:nvPr/>
        </p:nvSpPr>
        <p:spPr>
          <a:xfrm>
            <a:off x="6148620" y="4404621"/>
            <a:ext cx="432048" cy="648072"/>
          </a:xfrm>
          <a:prstGeom prst="upArrow">
            <a:avLst/>
          </a:prstGeom>
          <a:gradFill>
            <a:gsLst>
              <a:gs pos="0">
                <a:schemeClr val="accent1">
                  <a:tint val="90000"/>
                </a:schemeClr>
              </a:gs>
              <a:gs pos="99000">
                <a:schemeClr val="accent1">
                  <a:tint val="54000"/>
                  <a:satMod val="140000"/>
                </a:schemeClr>
              </a:gs>
              <a:gs pos="100000">
                <a:schemeClr val="accent1">
                  <a:tint val="24000"/>
                  <a:satMod val="26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00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Concreet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Opdracht Directiecomité 23 maart</a:t>
            </a:r>
          </a:p>
          <a:p>
            <a:r>
              <a:rPr lang="nl-BE" dirty="0"/>
              <a:t>Werkgroep:</a:t>
            </a:r>
          </a:p>
          <a:p>
            <a:pPr lvl="1"/>
            <a:r>
              <a:rPr lang="nl-BE" dirty="0"/>
              <a:t>Hans </a:t>
            </a:r>
            <a:r>
              <a:rPr lang="nl-BE" dirty="0" err="1"/>
              <a:t>Vandelannoote</a:t>
            </a:r>
            <a:r>
              <a:rPr lang="nl-BE" dirty="0"/>
              <a:t> / Hedwig Hellemans</a:t>
            </a:r>
          </a:p>
          <a:p>
            <a:pPr lvl="1"/>
            <a:r>
              <a:rPr lang="nl-BE" dirty="0"/>
              <a:t>Jo Van </a:t>
            </a:r>
            <a:r>
              <a:rPr lang="nl-BE" dirty="0" err="1"/>
              <a:t>Vaerenbergh</a:t>
            </a:r>
            <a:r>
              <a:rPr lang="nl-BE" dirty="0"/>
              <a:t> / Annelies De </a:t>
            </a:r>
            <a:r>
              <a:rPr lang="nl-BE" dirty="0" err="1"/>
              <a:t>Schauwer</a:t>
            </a:r>
            <a:endParaRPr lang="nl-BE" dirty="0"/>
          </a:p>
          <a:p>
            <a:pPr lvl="1"/>
            <a:r>
              <a:rPr lang="nl-BE" dirty="0"/>
              <a:t>Pieter Goossens</a:t>
            </a:r>
          </a:p>
          <a:p>
            <a:pPr lvl="1"/>
            <a:r>
              <a:rPr lang="nl-BE" dirty="0"/>
              <a:t>Tessa </a:t>
            </a:r>
            <a:r>
              <a:rPr lang="nl-BE" dirty="0" err="1"/>
              <a:t>Neri</a:t>
            </a:r>
            <a:r>
              <a:rPr lang="nl-BE" dirty="0"/>
              <a:t> / Greet De Graeve</a:t>
            </a:r>
          </a:p>
          <a:p>
            <a:pPr lvl="1"/>
            <a:r>
              <a:rPr lang="nl-BE" dirty="0" err="1"/>
              <a:t>Goele</a:t>
            </a:r>
            <a:r>
              <a:rPr lang="nl-BE" dirty="0"/>
              <a:t> </a:t>
            </a:r>
            <a:r>
              <a:rPr lang="nl-BE" dirty="0" err="1"/>
              <a:t>Haesendonck</a:t>
            </a:r>
            <a:endParaRPr lang="nl-BE" dirty="0"/>
          </a:p>
          <a:p>
            <a:pPr lvl="1"/>
            <a:r>
              <a:rPr lang="nl-BE" dirty="0"/>
              <a:t>Stefaan </a:t>
            </a:r>
            <a:r>
              <a:rPr lang="nl-BE" dirty="0" err="1"/>
              <a:t>Jonniaux</a:t>
            </a:r>
            <a:r>
              <a:rPr lang="nl-BE" dirty="0"/>
              <a:t> / Sven </a:t>
            </a:r>
            <a:r>
              <a:rPr lang="nl-BE" dirty="0" err="1"/>
              <a:t>Samain</a:t>
            </a:r>
            <a:endParaRPr lang="nl-BE" dirty="0"/>
          </a:p>
          <a:p>
            <a:r>
              <a:rPr lang="nl-BE" dirty="0" err="1"/>
              <a:t>Werkgroepvergadering</a:t>
            </a:r>
            <a:r>
              <a:rPr lang="nl-BE" dirty="0"/>
              <a:t> 7 mei en 22 mei</a:t>
            </a:r>
          </a:p>
          <a:p>
            <a:r>
              <a:rPr lang="nl-BE" dirty="0"/>
              <a:t>Terugkoppeling en goedkeuring Directiecomité Vrij CLB Netwerk 25 mei</a:t>
            </a:r>
          </a:p>
          <a:p>
            <a:r>
              <a:rPr lang="nl-BE" dirty="0"/>
              <a:t>Presentatie eindresultaat op </a:t>
            </a:r>
            <a:r>
              <a:rPr lang="nl-BE" dirty="0" err="1"/>
              <a:t>directiedag</a:t>
            </a:r>
            <a:r>
              <a:rPr lang="nl-BE" dirty="0"/>
              <a:t> 7 juni</a:t>
            </a:r>
          </a:p>
          <a:p>
            <a:r>
              <a:rPr lang="nl-BE" dirty="0"/>
              <a:t>Communicatie via VCLB-nieuwsbrief op 12 juni</a:t>
            </a:r>
          </a:p>
        </p:txBody>
      </p:sp>
    </p:spTree>
    <p:extLst>
      <p:ext uri="{BB962C8B-B14F-4D97-AF65-F5344CB8AC3E}">
        <p14:creationId xmlns:p14="http://schemas.microsoft.com/office/powerpoint/2010/main" val="264675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Procesdenken</a:t>
            </a:r>
            <a:r>
              <a:rPr lang="nl-BE" dirty="0"/>
              <a:t> binnen CLB – de samenhang</a:t>
            </a:r>
          </a:p>
        </p:txBody>
      </p:sp>
      <p:sp>
        <p:nvSpPr>
          <p:cNvPr id="4" name="Rechthoek 3"/>
          <p:cNvSpPr/>
          <p:nvPr/>
        </p:nvSpPr>
        <p:spPr>
          <a:xfrm>
            <a:off x="421136" y="1594867"/>
            <a:ext cx="4657728" cy="9429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Traject leerling x</a:t>
            </a:r>
          </a:p>
        </p:txBody>
      </p:sp>
      <p:sp>
        <p:nvSpPr>
          <p:cNvPr id="6" name="Rechthoek 5"/>
          <p:cNvSpPr/>
          <p:nvPr/>
        </p:nvSpPr>
        <p:spPr>
          <a:xfrm>
            <a:off x="1818930" y="2537837"/>
            <a:ext cx="2324099" cy="942975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KP3</a:t>
            </a:r>
          </a:p>
        </p:txBody>
      </p:sp>
      <p:sp>
        <p:nvSpPr>
          <p:cNvPr id="7" name="Rechthoek 6"/>
          <p:cNvSpPr/>
          <p:nvPr/>
        </p:nvSpPr>
        <p:spPr>
          <a:xfrm>
            <a:off x="4143030" y="2537841"/>
            <a:ext cx="935833" cy="942975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KP3</a:t>
            </a:r>
          </a:p>
        </p:txBody>
      </p:sp>
      <p:sp>
        <p:nvSpPr>
          <p:cNvPr id="9" name="Rechthoek 8"/>
          <p:cNvSpPr/>
          <p:nvPr/>
        </p:nvSpPr>
        <p:spPr>
          <a:xfrm>
            <a:off x="887861" y="3480817"/>
            <a:ext cx="933449" cy="9429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V</a:t>
            </a:r>
          </a:p>
        </p:txBody>
      </p:sp>
      <p:sp>
        <p:nvSpPr>
          <p:cNvPr id="11" name="Rechthoek 10"/>
          <p:cNvSpPr/>
          <p:nvPr/>
        </p:nvSpPr>
        <p:spPr>
          <a:xfrm>
            <a:off x="1821310" y="4423787"/>
            <a:ext cx="466725" cy="9429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I</a:t>
            </a:r>
          </a:p>
        </p:txBody>
      </p:sp>
      <p:sp>
        <p:nvSpPr>
          <p:cNvPr id="16" name="Rechthoek 15"/>
          <p:cNvSpPr/>
          <p:nvPr/>
        </p:nvSpPr>
        <p:spPr>
          <a:xfrm>
            <a:off x="1821311" y="3480815"/>
            <a:ext cx="2336006" cy="9429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HGD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143029" y="3480817"/>
            <a:ext cx="935835" cy="9429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DR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2292797" y="4423787"/>
            <a:ext cx="466725" cy="9429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S</a:t>
            </a:r>
          </a:p>
        </p:txBody>
      </p:sp>
      <p:sp>
        <p:nvSpPr>
          <p:cNvPr id="19" name="Rechthoek 18"/>
          <p:cNvSpPr/>
          <p:nvPr/>
        </p:nvSpPr>
        <p:spPr>
          <a:xfrm>
            <a:off x="2752379" y="4423787"/>
            <a:ext cx="466725" cy="9429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O</a:t>
            </a:r>
          </a:p>
        </p:txBody>
      </p:sp>
      <p:sp>
        <p:nvSpPr>
          <p:cNvPr id="20" name="Rechthoek 19"/>
          <p:cNvSpPr/>
          <p:nvPr/>
        </p:nvSpPr>
        <p:spPr>
          <a:xfrm>
            <a:off x="3223866" y="4423787"/>
            <a:ext cx="466725" cy="9429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I</a:t>
            </a:r>
          </a:p>
        </p:txBody>
      </p:sp>
      <p:sp>
        <p:nvSpPr>
          <p:cNvPr id="21" name="Rechthoek 20"/>
          <p:cNvSpPr/>
          <p:nvPr/>
        </p:nvSpPr>
        <p:spPr>
          <a:xfrm>
            <a:off x="3690591" y="4423792"/>
            <a:ext cx="466725" cy="9429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A</a:t>
            </a:r>
          </a:p>
        </p:txBody>
      </p:sp>
      <p:sp>
        <p:nvSpPr>
          <p:cNvPr id="22" name="Rechthoek 21"/>
          <p:cNvSpPr/>
          <p:nvPr/>
        </p:nvSpPr>
        <p:spPr>
          <a:xfrm>
            <a:off x="421136" y="4423787"/>
            <a:ext cx="466725" cy="9429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O</a:t>
            </a:r>
          </a:p>
        </p:txBody>
      </p:sp>
      <p:sp>
        <p:nvSpPr>
          <p:cNvPr id="23" name="Rechthoek 22"/>
          <p:cNvSpPr/>
          <p:nvPr/>
        </p:nvSpPr>
        <p:spPr>
          <a:xfrm>
            <a:off x="892623" y="4423787"/>
            <a:ext cx="466725" cy="9429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V</a:t>
            </a:r>
          </a:p>
        </p:txBody>
      </p:sp>
      <p:sp>
        <p:nvSpPr>
          <p:cNvPr id="24" name="Rechthoek 23"/>
          <p:cNvSpPr/>
          <p:nvPr/>
        </p:nvSpPr>
        <p:spPr>
          <a:xfrm>
            <a:off x="1352205" y="4423787"/>
            <a:ext cx="466725" cy="9429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V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21136" y="3480812"/>
            <a:ext cx="466725" cy="9429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O</a:t>
            </a:r>
          </a:p>
        </p:txBody>
      </p:sp>
      <p:sp>
        <p:nvSpPr>
          <p:cNvPr id="26" name="Rechthoek 25"/>
          <p:cNvSpPr/>
          <p:nvPr/>
        </p:nvSpPr>
        <p:spPr>
          <a:xfrm>
            <a:off x="4145414" y="4423792"/>
            <a:ext cx="466725" cy="9429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S</a:t>
            </a:r>
          </a:p>
        </p:txBody>
      </p:sp>
      <p:sp>
        <p:nvSpPr>
          <p:cNvPr id="27" name="Rechthoek 26"/>
          <p:cNvSpPr/>
          <p:nvPr/>
        </p:nvSpPr>
        <p:spPr>
          <a:xfrm>
            <a:off x="4612139" y="4423797"/>
            <a:ext cx="466725" cy="9429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F</a:t>
            </a:r>
          </a:p>
        </p:txBody>
      </p:sp>
      <p:sp>
        <p:nvSpPr>
          <p:cNvPr id="28" name="Rechthoek 27"/>
          <p:cNvSpPr/>
          <p:nvPr/>
        </p:nvSpPr>
        <p:spPr>
          <a:xfrm>
            <a:off x="421136" y="2537832"/>
            <a:ext cx="1400175" cy="942975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KP1</a:t>
            </a:r>
          </a:p>
        </p:txBody>
      </p:sp>
      <p:sp>
        <p:nvSpPr>
          <p:cNvPr id="29" name="Rechthoek 28"/>
          <p:cNvSpPr/>
          <p:nvPr/>
        </p:nvSpPr>
        <p:spPr>
          <a:xfrm>
            <a:off x="5616561" y="1594857"/>
            <a:ext cx="4652963" cy="9429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TRAJECT: van vraag naar antwoord</a:t>
            </a:r>
          </a:p>
        </p:txBody>
      </p:sp>
      <p:sp>
        <p:nvSpPr>
          <p:cNvPr id="30" name="Rechthoek 29"/>
          <p:cNvSpPr/>
          <p:nvPr/>
        </p:nvSpPr>
        <p:spPr>
          <a:xfrm>
            <a:off x="5616562" y="2537842"/>
            <a:ext cx="4652963" cy="942975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KERNPROCES: samenhangend pakketje dienstverlening ‘teneinde’</a:t>
            </a:r>
          </a:p>
        </p:txBody>
      </p:sp>
      <p:sp>
        <p:nvSpPr>
          <p:cNvPr id="31" name="Rechthoek 30"/>
          <p:cNvSpPr/>
          <p:nvPr/>
        </p:nvSpPr>
        <p:spPr>
          <a:xfrm>
            <a:off x="5616562" y="3480807"/>
            <a:ext cx="4652963" cy="9429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KERNACTIVITEIT: decretaal bepaalde opdracht </a:t>
            </a:r>
          </a:p>
        </p:txBody>
      </p:sp>
      <p:sp>
        <p:nvSpPr>
          <p:cNvPr id="32" name="Rechthoek 31"/>
          <p:cNvSpPr/>
          <p:nvPr/>
        </p:nvSpPr>
        <p:spPr>
          <a:xfrm>
            <a:off x="5615642" y="4423797"/>
            <a:ext cx="4653882" cy="9429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FUNCTIE in LARS: registratie van activiteit in leerlingendossier</a:t>
            </a:r>
          </a:p>
        </p:txBody>
      </p:sp>
      <p:sp>
        <p:nvSpPr>
          <p:cNvPr id="33" name="Rechthoek 32"/>
          <p:cNvSpPr/>
          <p:nvPr/>
        </p:nvSpPr>
        <p:spPr>
          <a:xfrm>
            <a:off x="1825891" y="5360494"/>
            <a:ext cx="466725" cy="9429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…</a:t>
            </a:r>
          </a:p>
        </p:txBody>
      </p:sp>
      <p:sp>
        <p:nvSpPr>
          <p:cNvPr id="34" name="Rechthoek 33"/>
          <p:cNvSpPr/>
          <p:nvPr/>
        </p:nvSpPr>
        <p:spPr>
          <a:xfrm>
            <a:off x="2297378" y="5360494"/>
            <a:ext cx="466725" cy="9429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…</a:t>
            </a:r>
          </a:p>
        </p:txBody>
      </p:sp>
      <p:sp>
        <p:nvSpPr>
          <p:cNvPr id="35" name="Rechthoek 34"/>
          <p:cNvSpPr/>
          <p:nvPr/>
        </p:nvSpPr>
        <p:spPr>
          <a:xfrm>
            <a:off x="2756960" y="5360494"/>
            <a:ext cx="466725" cy="9429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…</a:t>
            </a:r>
          </a:p>
        </p:txBody>
      </p:sp>
      <p:sp>
        <p:nvSpPr>
          <p:cNvPr id="36" name="Rechthoek 35"/>
          <p:cNvSpPr/>
          <p:nvPr/>
        </p:nvSpPr>
        <p:spPr>
          <a:xfrm>
            <a:off x="3228447" y="5360494"/>
            <a:ext cx="466725" cy="9429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…</a:t>
            </a:r>
          </a:p>
        </p:txBody>
      </p:sp>
      <p:sp>
        <p:nvSpPr>
          <p:cNvPr id="37" name="Rechthoek 36"/>
          <p:cNvSpPr/>
          <p:nvPr/>
        </p:nvSpPr>
        <p:spPr>
          <a:xfrm>
            <a:off x="3695172" y="5360499"/>
            <a:ext cx="466725" cy="9429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…</a:t>
            </a:r>
          </a:p>
        </p:txBody>
      </p:sp>
      <p:sp>
        <p:nvSpPr>
          <p:cNvPr id="38" name="Rechthoek 37"/>
          <p:cNvSpPr/>
          <p:nvPr/>
        </p:nvSpPr>
        <p:spPr>
          <a:xfrm>
            <a:off x="421137" y="5360494"/>
            <a:ext cx="471306" cy="9429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…</a:t>
            </a:r>
          </a:p>
        </p:txBody>
      </p:sp>
      <p:sp>
        <p:nvSpPr>
          <p:cNvPr id="39" name="Rechthoek 38"/>
          <p:cNvSpPr/>
          <p:nvPr/>
        </p:nvSpPr>
        <p:spPr>
          <a:xfrm>
            <a:off x="897204" y="5360494"/>
            <a:ext cx="466725" cy="9429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…</a:t>
            </a:r>
          </a:p>
        </p:txBody>
      </p:sp>
      <p:sp>
        <p:nvSpPr>
          <p:cNvPr id="40" name="Rechthoek 39"/>
          <p:cNvSpPr/>
          <p:nvPr/>
        </p:nvSpPr>
        <p:spPr>
          <a:xfrm>
            <a:off x="1356786" y="5360494"/>
            <a:ext cx="466725" cy="9429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…</a:t>
            </a:r>
          </a:p>
        </p:txBody>
      </p:sp>
      <p:sp>
        <p:nvSpPr>
          <p:cNvPr id="41" name="Rechthoek 40"/>
          <p:cNvSpPr/>
          <p:nvPr/>
        </p:nvSpPr>
        <p:spPr>
          <a:xfrm>
            <a:off x="4149995" y="5360499"/>
            <a:ext cx="466725" cy="9429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…</a:t>
            </a:r>
          </a:p>
        </p:txBody>
      </p:sp>
      <p:sp>
        <p:nvSpPr>
          <p:cNvPr id="42" name="Rechthoek 41"/>
          <p:cNvSpPr/>
          <p:nvPr/>
        </p:nvSpPr>
        <p:spPr>
          <a:xfrm>
            <a:off x="4616720" y="5360504"/>
            <a:ext cx="466725" cy="9429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…</a:t>
            </a:r>
          </a:p>
        </p:txBody>
      </p:sp>
      <p:sp>
        <p:nvSpPr>
          <p:cNvPr id="43" name="Rechthoek 42"/>
          <p:cNvSpPr/>
          <p:nvPr/>
        </p:nvSpPr>
        <p:spPr>
          <a:xfrm>
            <a:off x="5615642" y="5366772"/>
            <a:ext cx="4653883" cy="9429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UITVOERENDE ACTIVITEITEN: waarneembare acties </a:t>
            </a:r>
            <a:r>
              <a:rPr lang="nl-BE" sz="2400" dirty="0" err="1"/>
              <a:t>CLB’er</a:t>
            </a:r>
            <a:r>
              <a:rPr lang="nl-BE" sz="2400" dirty="0"/>
              <a:t>/team</a:t>
            </a:r>
          </a:p>
        </p:txBody>
      </p:sp>
    </p:spTree>
    <p:extLst>
      <p:ext uri="{BB962C8B-B14F-4D97-AF65-F5344CB8AC3E}">
        <p14:creationId xmlns:p14="http://schemas.microsoft.com/office/powerpoint/2010/main" val="116161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Kernproces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Geen probleem</a:t>
            </a:r>
          </a:p>
          <a:p>
            <a:r>
              <a:rPr lang="nl-BE" dirty="0"/>
              <a:t>Toevoeging </a:t>
            </a:r>
            <a:r>
              <a:rPr lang="nl-BE" i="1" dirty="0"/>
              <a:t>vraagverheldering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34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07986" y="1938337"/>
            <a:ext cx="5687179" cy="584242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KERNACTIVITEIT</a:t>
            </a:r>
          </a:p>
        </p:txBody>
      </p:sp>
      <p:sp>
        <p:nvSpPr>
          <p:cNvPr id="6" name="Rechthoek 5"/>
          <p:cNvSpPr/>
          <p:nvPr/>
        </p:nvSpPr>
        <p:spPr>
          <a:xfrm>
            <a:off x="6018441" y="1938337"/>
            <a:ext cx="5591929" cy="593720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FUNCTIE in LARS</a:t>
            </a:r>
          </a:p>
        </p:txBody>
      </p:sp>
      <p:sp>
        <p:nvSpPr>
          <p:cNvPr id="7" name="Rechthoek 6"/>
          <p:cNvSpPr/>
          <p:nvPr/>
        </p:nvSpPr>
        <p:spPr>
          <a:xfrm>
            <a:off x="2672552" y="355221"/>
            <a:ext cx="8937819" cy="1486264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400" dirty="0"/>
              <a:t>Onthalen </a:t>
            </a:r>
            <a:r>
              <a:rPr lang="nl-BE" sz="2400" dirty="0">
                <a:solidFill>
                  <a:srgbClr val="FF0000"/>
                </a:solidFill>
              </a:rPr>
              <a:t>en verhelderen </a:t>
            </a:r>
            <a:r>
              <a:rPr lang="nl-BE" sz="2400" dirty="0"/>
              <a:t>van de vraag </a:t>
            </a:r>
            <a:r>
              <a:rPr lang="nl-BE" sz="2400" b="1" dirty="0"/>
              <a:t>teneinde</a:t>
            </a:r>
            <a:r>
              <a:rPr lang="nl-BE" sz="2400" dirty="0"/>
              <a:t> kinderen/jongeren (en hun context) met een hulpvraag toe te leiden naar een gepast aanbod, intern of extern.</a:t>
            </a:r>
          </a:p>
        </p:txBody>
      </p:sp>
      <p:sp>
        <p:nvSpPr>
          <p:cNvPr id="8" name="Rechthoek 7"/>
          <p:cNvSpPr/>
          <p:nvPr/>
        </p:nvSpPr>
        <p:spPr>
          <a:xfrm>
            <a:off x="408822" y="2522579"/>
            <a:ext cx="5610454" cy="3786146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dirty="0"/>
              <a:t>Onthaal</a:t>
            </a:r>
          </a:p>
          <a:p>
            <a:r>
              <a:rPr lang="nl-BE" sz="2400" dirty="0"/>
              <a:t>Vraagverheldering</a:t>
            </a:r>
          </a:p>
          <a:p>
            <a:r>
              <a:rPr lang="nl-BE" sz="2400" dirty="0"/>
              <a:t>Draaischijffunctie</a:t>
            </a:r>
          </a:p>
        </p:txBody>
      </p:sp>
      <p:sp>
        <p:nvSpPr>
          <p:cNvPr id="9" name="Rechthoek 8"/>
          <p:cNvSpPr/>
          <p:nvPr/>
        </p:nvSpPr>
        <p:spPr>
          <a:xfrm>
            <a:off x="6018442" y="2532057"/>
            <a:ext cx="5591929" cy="377688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dirty="0"/>
              <a:t>Onthaal</a:t>
            </a:r>
          </a:p>
          <a:p>
            <a:r>
              <a:rPr lang="nl-BE" sz="2400" dirty="0"/>
              <a:t>Vraagverheldering</a:t>
            </a:r>
          </a:p>
          <a:p>
            <a:r>
              <a:rPr lang="nl-BE" sz="2400" dirty="0">
                <a:solidFill>
                  <a:srgbClr val="FF0000"/>
                </a:solidFill>
              </a:rPr>
              <a:t>Draaischijffunctie</a:t>
            </a:r>
          </a:p>
        </p:txBody>
      </p:sp>
      <p:sp>
        <p:nvSpPr>
          <p:cNvPr id="10" name="Rechthoek 9"/>
          <p:cNvSpPr/>
          <p:nvPr/>
        </p:nvSpPr>
        <p:spPr>
          <a:xfrm>
            <a:off x="408822" y="355221"/>
            <a:ext cx="2264565" cy="1486264"/>
          </a:xfrm>
          <a:prstGeom prst="rect">
            <a:avLst/>
          </a:prstGeom>
          <a:solidFill>
            <a:srgbClr val="278C9D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KERNPROCES 1</a:t>
            </a:r>
          </a:p>
        </p:txBody>
      </p:sp>
    </p:spTree>
    <p:extLst>
      <p:ext uri="{BB962C8B-B14F-4D97-AF65-F5344CB8AC3E}">
        <p14:creationId xmlns:p14="http://schemas.microsoft.com/office/powerpoint/2010/main" val="363753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91" y="3852412"/>
            <a:ext cx="803501" cy="4538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Kernproces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9287" y="1825624"/>
            <a:ext cx="11644029" cy="4575175"/>
          </a:xfrm>
        </p:spPr>
        <p:txBody>
          <a:bodyPr>
            <a:normAutofit/>
          </a:bodyPr>
          <a:lstStyle/>
          <a:p>
            <a:r>
              <a:rPr lang="nl-BE" dirty="0"/>
              <a:t>Geen sprake meer van ‘informeren’</a:t>
            </a:r>
          </a:p>
          <a:p>
            <a:r>
              <a:rPr lang="nl-BE" dirty="0"/>
              <a:t>Nieuwe kernactiviteit ‘handelingsgericht advies’</a:t>
            </a:r>
          </a:p>
          <a:p>
            <a:pPr lvl="1"/>
            <a:r>
              <a:rPr lang="nl-BE" dirty="0"/>
              <a:t>Op vraag van leerlingen of ouders</a:t>
            </a:r>
          </a:p>
          <a:p>
            <a:pPr lvl="1"/>
            <a:r>
              <a:rPr lang="nl-BE" dirty="0"/>
              <a:t>Op vraag van leerkrachten/scholen, voor </a:t>
            </a:r>
            <a:r>
              <a:rPr lang="nl-BE" b="1" dirty="0"/>
              <a:t>gekende</a:t>
            </a:r>
            <a:r>
              <a:rPr lang="nl-BE" dirty="0"/>
              <a:t> leerlingen die </a:t>
            </a:r>
            <a:r>
              <a:rPr lang="nl-BE" b="1" dirty="0"/>
              <a:t>akkoord</a:t>
            </a:r>
            <a:r>
              <a:rPr lang="nl-BE" dirty="0"/>
              <a:t> zijn met overleg school-CLB</a:t>
            </a:r>
          </a:p>
          <a:p>
            <a:pPr lvl="1"/>
            <a:r>
              <a:rPr lang="nl-BE" dirty="0"/>
              <a:t>       Niet hetzelfde als ‘HGD-advies’ !</a:t>
            </a:r>
          </a:p>
          <a:p>
            <a:pPr lvl="2"/>
            <a:r>
              <a:rPr lang="nl-BE" dirty="0"/>
              <a:t>Handelingsgericht advies ≈ het vroegere ‘adviseren’ in Lars</a:t>
            </a:r>
          </a:p>
          <a:p>
            <a:pPr lvl="2"/>
            <a:r>
              <a:rPr lang="nl-BE" dirty="0"/>
              <a:t>Handelingsgericht advies kan zonder HGD-traject </a:t>
            </a:r>
            <a:r>
              <a:rPr lang="nl-BE" dirty="0">
                <a:sym typeface="Wingdings" panose="05000000000000000000" pitchFamily="2" charset="2"/>
              </a:rPr>
              <a:t></a:t>
            </a:r>
            <a:r>
              <a:rPr lang="nl-BE" dirty="0"/>
              <a:t>  HGD-advies kan enkel in HGD-traject</a:t>
            </a:r>
          </a:p>
          <a:p>
            <a:r>
              <a:rPr lang="nl-BE" dirty="0"/>
              <a:t>Gewijzigde invulling van consultatieve leerlingenbegeleiding:</a:t>
            </a:r>
          </a:p>
          <a:p>
            <a:pPr lvl="1"/>
            <a:r>
              <a:rPr lang="nl-BE" dirty="0"/>
              <a:t>Onder KP6 voor </a:t>
            </a:r>
            <a:r>
              <a:rPr lang="nl-BE" b="1" dirty="0"/>
              <a:t>anonieme</a:t>
            </a:r>
            <a:r>
              <a:rPr lang="nl-BE" dirty="0"/>
              <a:t> en/of </a:t>
            </a:r>
            <a:r>
              <a:rPr lang="nl-BE" b="1" dirty="0"/>
              <a:t>niet-aangemelde</a:t>
            </a:r>
            <a:r>
              <a:rPr lang="nl-BE" dirty="0"/>
              <a:t> leerlingen</a:t>
            </a:r>
          </a:p>
          <a:p>
            <a:pPr lvl="1"/>
            <a:r>
              <a:rPr lang="nl-BE" dirty="0"/>
              <a:t>Tekst ‘FAQ bij KP6’ is hierop aangepast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81347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rijCLB" id="{FFBC4547-7CE5-4239-85D6-8BD44C45EAD7}" vid="{5F4F26DD-1BF5-470E-8D82-7C4EA7A808C2}"/>
    </a:ext>
  </a:extLst>
</a:theme>
</file>

<file path=ppt/theme/theme2.xml><?xml version="1.0" encoding="utf-8"?>
<a:theme xmlns:a="http://schemas.openxmlformats.org/drawingml/2006/main" name="0402-voi-Standaard_Powerpoint">
  <a:themeElements>
    <a:clrScheme name="VOI">
      <a:dk1>
        <a:srgbClr val="000000"/>
      </a:dk1>
      <a:lt1>
        <a:srgbClr val="FFFFFF"/>
      </a:lt1>
      <a:dk2>
        <a:srgbClr val="3C3D3C"/>
      </a:dk2>
      <a:lt2>
        <a:srgbClr val="EEEEE7"/>
      </a:lt2>
      <a:accent1>
        <a:srgbClr val="FEEC00"/>
      </a:accent1>
      <a:accent2>
        <a:srgbClr val="FFC000"/>
      </a:accent2>
      <a:accent3>
        <a:srgbClr val="4F81BD"/>
      </a:accent3>
      <a:accent4>
        <a:srgbClr val="C0504D"/>
      </a:accent4>
      <a:accent5>
        <a:srgbClr val="9BBB59"/>
      </a:accent5>
      <a:accent6>
        <a:srgbClr val="8064A2"/>
      </a:accent6>
      <a:hlink>
        <a:srgbClr val="0000FF"/>
      </a:hlink>
      <a:folHlink>
        <a:srgbClr val="800080"/>
      </a:folHlink>
    </a:clrScheme>
    <a:fontScheme name="VOI">
      <a:majorFont>
        <a:latin typeface="Calibri Bold"/>
        <a:ea typeface=""/>
        <a:cs typeface="Calibri"/>
      </a:majorFont>
      <a:minorFont>
        <a:latin typeface="Calibri"/>
        <a:ea typeface=""/>
        <a:cs typeface="Calibri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Presentatie_VrijCLB</Template>
  <TotalTime>723</TotalTime>
  <Words>1275</Words>
  <Application>Microsoft Office PowerPoint</Application>
  <PresentationFormat>Breedbeeld</PresentationFormat>
  <Paragraphs>324</Paragraphs>
  <Slides>24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Bold</vt:lpstr>
      <vt:lpstr>Helvetica</vt:lpstr>
      <vt:lpstr>Wingdings</vt:lpstr>
      <vt:lpstr>Kantoorthema</vt:lpstr>
      <vt:lpstr>0402-voi-Standaard_Powerpoint</vt:lpstr>
      <vt:lpstr>Kernprocessen, Kernactiviteiten &amp; Ko</vt:lpstr>
      <vt:lpstr>Watskeburt?!</vt:lpstr>
      <vt:lpstr>Watskeburt?!</vt:lpstr>
      <vt:lpstr>PowerPoint-presentatie</vt:lpstr>
      <vt:lpstr>Concreet</vt:lpstr>
      <vt:lpstr>Procesdenken binnen CLB – de samenhang</vt:lpstr>
      <vt:lpstr>Kernproces 1</vt:lpstr>
      <vt:lpstr>PowerPoint-presentatie</vt:lpstr>
      <vt:lpstr>Kernproces 2</vt:lpstr>
      <vt:lpstr>PowerPoint-presentatie</vt:lpstr>
      <vt:lpstr>Kernproces 3</vt:lpstr>
      <vt:lpstr>PowerPoint-presentatie</vt:lpstr>
      <vt:lpstr>Kernproces 4</vt:lpstr>
      <vt:lpstr>PowerPoint-presentatie</vt:lpstr>
      <vt:lpstr>Kernproces 5</vt:lpstr>
      <vt:lpstr>PowerPoint-presentatie</vt:lpstr>
      <vt:lpstr>Kernproces 6</vt:lpstr>
      <vt:lpstr>PowerPoint-presentatie</vt:lpstr>
      <vt:lpstr>Kernproces 7</vt:lpstr>
      <vt:lpstr>PowerPoint-presentatie</vt:lpstr>
      <vt:lpstr>Synthese</vt:lpstr>
      <vt:lpstr>Synthese</vt:lpstr>
      <vt:lpstr>En verder?</vt:lpstr>
      <vt:lpstr>Vragen? Opmerkingen? Suggesties?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Kernprocessen, Kernactiviteiten &amp; Ko</dc:title>
  <dc:creator>Stefaan</dc:creator>
  <cp:lastModifiedBy>Stefaan Jonniaux</cp:lastModifiedBy>
  <cp:revision>46</cp:revision>
  <cp:lastPrinted>2018-04-24T13:37:37Z</cp:lastPrinted>
  <dcterms:created xsi:type="dcterms:W3CDTF">2018-06-04T06:27:02Z</dcterms:created>
  <dcterms:modified xsi:type="dcterms:W3CDTF">2019-02-15T08:55:57Z</dcterms:modified>
</cp:coreProperties>
</file>